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303" r:id="rId8"/>
    <p:sldId id="262" r:id="rId9"/>
    <p:sldId id="263" r:id="rId10"/>
    <p:sldId id="264" r:id="rId11"/>
    <p:sldId id="265" r:id="rId12"/>
    <p:sldId id="266" r:id="rId13"/>
    <p:sldId id="30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75" r:id="rId24"/>
    <p:sldId id="300" r:id="rId25"/>
    <p:sldId id="276" r:id="rId26"/>
    <p:sldId id="277" r:id="rId27"/>
    <p:sldId id="278" r:id="rId28"/>
    <p:sldId id="304" r:id="rId29"/>
    <p:sldId id="279" r:id="rId30"/>
    <p:sldId id="280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1AFE-D767-46B6-8F68-E825F3606A30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415-A7A0-4DE9-A5FB-26F1F9E99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/>
              <a:t>POSTROJENJA I INSTALACIJE POD PRITISKOM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624" y="45567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>
                <a:solidFill>
                  <a:schemeClr val="tx1"/>
                </a:solidFill>
              </a:rPr>
              <a:t>dr</a:t>
            </a:r>
            <a:r>
              <a:rPr lang="en-US" sz="2400" dirty="0">
                <a:solidFill>
                  <a:schemeClr val="tx1"/>
                </a:solidFill>
              </a:rPr>
              <a:t> Miomir Raos, red. prof.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Mil</a:t>
            </a:r>
            <a:r>
              <a:rPr lang="sr-Latn-RS" sz="2400" dirty="0">
                <a:solidFill>
                  <a:schemeClr val="tx1"/>
                </a:solidFill>
              </a:rPr>
              <a:t>ena Manćić, predmetni asistent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2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45" y="2348880"/>
            <a:ext cx="6989801" cy="43924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04056"/>
            <a:ext cx="8064896" cy="22048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RS" sz="2800" b="1" dirty="0"/>
              <a:t>Podzemni rezervoari</a:t>
            </a:r>
          </a:p>
          <a:p>
            <a:pPr>
              <a:buFont typeface="Wingdings" pitchFamily="2" charset="2"/>
              <a:buChar char="Ø"/>
            </a:pPr>
            <a:endParaRPr lang="sr-Latn-RS" sz="1200" b="1" dirty="0"/>
          </a:p>
          <a:p>
            <a:pPr marL="0" indent="0" algn="just">
              <a:buNone/>
            </a:pPr>
            <a:r>
              <a:rPr lang="en-US" sz="2400" dirty="0" err="1"/>
              <a:t>Postavljaju</a:t>
            </a:r>
            <a:r>
              <a:rPr lang="en-US" sz="2400" dirty="0"/>
              <a:t> se </a:t>
            </a:r>
            <a:r>
              <a:rPr lang="en-US" sz="2400" dirty="0" err="1"/>
              <a:t>kada</a:t>
            </a:r>
            <a:r>
              <a:rPr lang="en-US" sz="2400" dirty="0"/>
              <a:t> je </a:t>
            </a:r>
            <a:r>
              <a:rPr lang="en-US" sz="2400" dirty="0" err="1"/>
              <a:t>nadzemni</a:t>
            </a:r>
            <a:r>
              <a:rPr lang="sr-Latn-RS" sz="2400" dirty="0"/>
              <a:t> slobodni</a:t>
            </a:r>
            <a:r>
              <a:rPr lang="en-US" sz="2400" dirty="0"/>
              <a:t> </a:t>
            </a:r>
            <a:r>
              <a:rPr lang="en-US" sz="2400" dirty="0" err="1"/>
              <a:t>prostor</a:t>
            </a:r>
            <a:r>
              <a:rPr lang="en-US" sz="2400" dirty="0"/>
              <a:t> s</a:t>
            </a:r>
            <a:r>
              <a:rPr lang="sr-Latn-RS" sz="2400" dirty="0"/>
              <a:t>manjen</a:t>
            </a:r>
            <a:r>
              <a:rPr lang="en-US" sz="2400" dirty="0"/>
              <a:t> </a:t>
            </a:r>
            <a:r>
              <a:rPr lang="en-US" sz="2400" dirty="0" err="1"/>
              <a:t>raznim</a:t>
            </a:r>
            <a:r>
              <a:rPr lang="en-US" sz="2400" dirty="0"/>
              <a:t> </a:t>
            </a:r>
            <a:r>
              <a:rPr lang="en-US" sz="2400" dirty="0" err="1"/>
              <a:t>objektima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ne </a:t>
            </a:r>
            <a:r>
              <a:rPr lang="en-US" sz="2400" dirty="0" err="1"/>
              <a:t>dopušta</a:t>
            </a:r>
            <a:r>
              <a:rPr lang="en-US" sz="2400" dirty="0"/>
              <a:t> </a:t>
            </a:r>
            <a:r>
              <a:rPr lang="en-US" sz="2400" dirty="0" err="1"/>
              <a:t>bezbedno</a:t>
            </a:r>
            <a:r>
              <a:rPr lang="en-US" sz="2400" dirty="0"/>
              <a:t> </a:t>
            </a:r>
            <a:r>
              <a:rPr lang="en-US" sz="2400" dirty="0" err="1"/>
              <a:t>postavljanje</a:t>
            </a:r>
            <a:r>
              <a:rPr lang="en-US" sz="2400" dirty="0"/>
              <a:t> </a:t>
            </a:r>
            <a:r>
              <a:rPr lang="en-US" sz="2400" dirty="0" err="1"/>
              <a:t>nadzemn</a:t>
            </a:r>
            <a:r>
              <a:rPr lang="sr-Latn-RS" sz="2400" dirty="0"/>
              <a:t>ih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. </a:t>
            </a:r>
            <a:r>
              <a:rPr lang="en-US" sz="2400" dirty="0" err="1"/>
              <a:t>Tako</a:t>
            </a:r>
            <a:r>
              <a:rPr lang="sr-Latn-RS" sz="2400" dirty="0"/>
              <a:t>đe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slučajevima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se </a:t>
            </a:r>
            <a:r>
              <a:rPr lang="en-US" sz="2400" dirty="0" err="1"/>
              <a:t>podzemnim</a:t>
            </a:r>
            <a:r>
              <a:rPr lang="en-US" sz="2400" dirty="0"/>
              <a:t> </a:t>
            </a:r>
            <a:r>
              <a:rPr lang="en-US" sz="2400" dirty="0" err="1"/>
              <a:t>postavljanjem</a:t>
            </a:r>
            <a:r>
              <a:rPr lang="en-US" sz="2400" dirty="0"/>
              <a:t> </a:t>
            </a:r>
            <a:r>
              <a:rPr lang="en-US" sz="2400" dirty="0" err="1"/>
              <a:t>omoguć</a:t>
            </a:r>
            <a:r>
              <a:rPr lang="sr-Latn-RS" sz="2400" dirty="0"/>
              <a:t>ava</a:t>
            </a:r>
            <a:r>
              <a:rPr lang="en-US" sz="2400" dirty="0"/>
              <a:t> dobra </a:t>
            </a:r>
            <a:r>
              <a:rPr lang="en-US" sz="2400" dirty="0" err="1"/>
              <a:t>termička</a:t>
            </a:r>
            <a:r>
              <a:rPr lang="en-US" sz="2400" dirty="0"/>
              <a:t> </a:t>
            </a:r>
            <a:r>
              <a:rPr lang="en-US" sz="2400" dirty="0" err="1"/>
              <a:t>zaštita</a:t>
            </a:r>
            <a:r>
              <a:rPr lang="en-US" sz="2400" dirty="0"/>
              <a:t>.</a:t>
            </a:r>
            <a:endParaRPr lang="sr-Latn-RS" sz="2400" dirty="0"/>
          </a:p>
          <a:p>
            <a:pPr algn="just">
              <a:buFont typeface="Wingdings" pitchFamily="2" charset="2"/>
              <a:buChar char="Ø"/>
            </a:pP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32048"/>
            <a:ext cx="824729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b="1" dirty="0"/>
              <a:t>Postavljanje podzemnih rezervoara</a:t>
            </a:r>
          </a:p>
          <a:p>
            <a:endParaRPr lang="sr-Latn-RS" sz="1200" dirty="0"/>
          </a:p>
          <a:p>
            <a:pPr algn="just"/>
            <a:r>
              <a:rPr lang="en-US" sz="2400" dirty="0" err="1"/>
              <a:t>potpuno</a:t>
            </a:r>
            <a:r>
              <a:rPr lang="en-US" sz="2400" dirty="0"/>
              <a:t> </a:t>
            </a:r>
            <a:r>
              <a:rPr lang="en-US" sz="2400" dirty="0" err="1"/>
              <a:t>ukopani</a:t>
            </a:r>
            <a:r>
              <a:rPr lang="en-US" sz="2400" dirty="0"/>
              <a:t> </a:t>
            </a:r>
            <a:r>
              <a:rPr lang="en-US" sz="2400" dirty="0" err="1"/>
              <a:t>ispod</a:t>
            </a:r>
            <a:r>
              <a:rPr lang="en-US" sz="2400" dirty="0"/>
              <a:t> </a:t>
            </a:r>
            <a:r>
              <a:rPr lang="en-US" sz="2400" dirty="0" err="1"/>
              <a:t>zemljine</a:t>
            </a:r>
            <a:r>
              <a:rPr lang="en-US" sz="2400" dirty="0"/>
              <a:t> </a:t>
            </a:r>
            <a:r>
              <a:rPr lang="en-US" sz="2400" dirty="0" err="1"/>
              <a:t>površi</a:t>
            </a:r>
            <a:r>
              <a:rPr lang="sr-Latn-RS" sz="2400" dirty="0"/>
              <a:t>;</a:t>
            </a:r>
          </a:p>
          <a:p>
            <a:pPr algn="just"/>
            <a:r>
              <a:rPr lang="en-US" sz="2400" dirty="0" err="1"/>
              <a:t>postavljeni</a:t>
            </a:r>
            <a:r>
              <a:rPr lang="en-US" sz="2400" dirty="0"/>
              <a:t> u </a:t>
            </a:r>
            <a:r>
              <a:rPr lang="en-US" sz="2400" dirty="0" err="1"/>
              <a:t>posebne</a:t>
            </a:r>
            <a:r>
              <a:rPr lang="en-US" sz="2400" dirty="0"/>
              <a:t> </a:t>
            </a:r>
            <a:r>
              <a:rPr lang="en-US" sz="2400" dirty="0" err="1"/>
              <a:t>betonske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zidane</a:t>
            </a:r>
            <a:r>
              <a:rPr lang="en-US" sz="2400" dirty="0"/>
              <a:t> </a:t>
            </a:r>
            <a:r>
              <a:rPr lang="en-US" sz="2400" dirty="0" err="1"/>
              <a:t>podzemne</a:t>
            </a:r>
            <a:r>
              <a:rPr lang="en-US" sz="2400" dirty="0"/>
              <a:t> </a:t>
            </a:r>
            <a:r>
              <a:rPr lang="en-US" sz="2400" dirty="0" err="1"/>
              <a:t>komore</a:t>
            </a:r>
            <a:r>
              <a:rPr lang="sr-Latn-RS" sz="2400" dirty="0"/>
              <a:t>;</a:t>
            </a:r>
          </a:p>
          <a:p>
            <a:pPr algn="just"/>
            <a:r>
              <a:rPr lang="en-US" sz="2400" dirty="0"/>
              <a:t>u </a:t>
            </a:r>
            <a:r>
              <a:rPr lang="en-US" sz="2400" dirty="0" err="1"/>
              <a:t>pećine</a:t>
            </a:r>
            <a:r>
              <a:rPr lang="sr-Latn-RS" sz="2400" dirty="0"/>
              <a:t>, </a:t>
            </a:r>
            <a:r>
              <a:rPr lang="en-US" sz="2400" dirty="0" err="1"/>
              <a:t>podzemne</a:t>
            </a:r>
            <a:r>
              <a:rPr lang="en-US" sz="2400" dirty="0"/>
              <a:t> </a:t>
            </a:r>
            <a:r>
              <a:rPr lang="en-US" sz="2400" dirty="0" err="1"/>
              <a:t>galerije</a:t>
            </a:r>
            <a:r>
              <a:rPr lang="sr-Latn-RS" sz="2400" dirty="0"/>
              <a:t>, </a:t>
            </a:r>
            <a:r>
              <a:rPr lang="en-US" sz="2400" dirty="0" err="1"/>
              <a:t>rudarska</a:t>
            </a:r>
            <a:r>
              <a:rPr lang="en-US" sz="2400" dirty="0"/>
              <a:t> </a:t>
            </a:r>
            <a:r>
              <a:rPr lang="en-US" sz="2400" dirty="0" err="1"/>
              <a:t>okna</a:t>
            </a:r>
            <a:r>
              <a:rPr lang="en-US" sz="2400" dirty="0"/>
              <a:t> i </a:t>
            </a:r>
            <a:r>
              <a:rPr lang="en-US" sz="2400" dirty="0" err="1"/>
              <a:t>slično</a:t>
            </a:r>
            <a:r>
              <a:rPr lang="sr-Latn-RS" sz="2400" dirty="0"/>
              <a:t> (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kojih</a:t>
            </a:r>
            <a:r>
              <a:rPr lang="en-US" sz="2400" dirty="0"/>
              <a:t> </a:t>
            </a:r>
            <a:r>
              <a:rPr lang="en-US" sz="2400" dirty="0" err="1"/>
              <a:t>geološki</a:t>
            </a:r>
            <a:r>
              <a:rPr lang="en-US" sz="2400" dirty="0"/>
              <a:t> </a:t>
            </a:r>
            <a:r>
              <a:rPr lang="en-US" sz="2400" dirty="0" err="1"/>
              <a:t>uslovi</a:t>
            </a:r>
            <a:r>
              <a:rPr lang="en-US" sz="2400" dirty="0"/>
              <a:t> to </a:t>
            </a:r>
            <a:r>
              <a:rPr lang="en-US" sz="2400" dirty="0" err="1"/>
              <a:t>dopuštaju</a:t>
            </a:r>
            <a:r>
              <a:rPr lang="sr-Latn-RS" sz="2400" dirty="0"/>
              <a:t>);</a:t>
            </a:r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sr-Latn-RS" sz="2400" b="1" dirty="0"/>
              <a:t>G</a:t>
            </a:r>
            <a:r>
              <a:rPr lang="en-US" sz="2400" b="1" dirty="0" err="1"/>
              <a:t>ornja</a:t>
            </a:r>
            <a:r>
              <a:rPr lang="sr-Latn-RS" sz="2400" b="1" dirty="0"/>
              <a:t> </a:t>
            </a:r>
            <a:r>
              <a:rPr lang="en-US" sz="2400" b="1" dirty="0" err="1"/>
              <a:t>površ</a:t>
            </a:r>
            <a:r>
              <a:rPr lang="sr-Latn-RS" sz="2400" b="1" dirty="0"/>
              <a:t>ina</a:t>
            </a:r>
            <a:r>
              <a:rPr lang="en-US" sz="2400" b="1" dirty="0"/>
              <a:t> </a:t>
            </a:r>
            <a:r>
              <a:rPr lang="sr-Latn-RS" sz="2400" dirty="0"/>
              <a:t>rezervoara mora biti </a:t>
            </a:r>
            <a:r>
              <a:rPr lang="en-US" sz="2400" dirty="0" err="1"/>
              <a:t>najmanje</a:t>
            </a:r>
            <a:r>
              <a:rPr lang="en-US" sz="2400" dirty="0"/>
              <a:t> 60 </a:t>
            </a:r>
            <a:r>
              <a:rPr lang="sr-Latn-RS" sz="2400" dirty="0" err="1"/>
              <a:t>c</a:t>
            </a:r>
            <a:r>
              <a:rPr lang="en-US" sz="2400" dirty="0"/>
              <a:t>m </a:t>
            </a:r>
            <a:r>
              <a:rPr lang="en-US" sz="2400" dirty="0" err="1"/>
              <a:t>ispod</a:t>
            </a:r>
            <a:r>
              <a:rPr lang="en-US" sz="2400" dirty="0"/>
              <a:t> </a:t>
            </a:r>
            <a:r>
              <a:rPr lang="sr-Latn-RS" sz="2400" dirty="0"/>
              <a:t>površi</a:t>
            </a:r>
            <a:r>
              <a:rPr lang="en-US" sz="2400" dirty="0"/>
              <a:t> </a:t>
            </a:r>
            <a:r>
              <a:rPr lang="en-US" sz="2400" dirty="0" err="1"/>
              <a:t>zemlje</a:t>
            </a:r>
            <a:r>
              <a:rPr lang="sr-Latn-RS" sz="2400" dirty="0"/>
              <a:t>.</a:t>
            </a:r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en-US" sz="2400" dirty="0" err="1"/>
              <a:t>Minimalna</a:t>
            </a:r>
            <a:r>
              <a:rPr lang="en-US" sz="2400" dirty="0"/>
              <a:t> </a:t>
            </a:r>
            <a:r>
              <a:rPr lang="en-US" sz="2400" b="1" dirty="0" err="1"/>
              <a:t>dubina</a:t>
            </a:r>
            <a:r>
              <a:rPr lang="en-US" sz="2400" b="1" dirty="0"/>
              <a:t> </a:t>
            </a:r>
            <a:r>
              <a:rPr lang="en-US" sz="2400" b="1" dirty="0" err="1"/>
              <a:t>ukopavanja</a:t>
            </a:r>
            <a:r>
              <a:rPr lang="en-US" sz="2400" b="1" dirty="0"/>
              <a:t>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mogućnosti</a:t>
            </a:r>
            <a:r>
              <a:rPr lang="en-US" sz="2400" dirty="0"/>
              <a:t> </a:t>
            </a:r>
            <a:r>
              <a:rPr lang="en-US" sz="2400" dirty="0" err="1"/>
              <a:t>smrzavanja</a:t>
            </a:r>
            <a:r>
              <a:rPr lang="sr-Latn-RS" sz="2400" dirty="0"/>
              <a:t> (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naše</a:t>
            </a:r>
            <a:r>
              <a:rPr lang="en-US" sz="2400" dirty="0"/>
              <a:t> </a:t>
            </a:r>
            <a:r>
              <a:rPr lang="en-US" sz="2400" dirty="0" err="1"/>
              <a:t>klimatske</a:t>
            </a:r>
            <a:r>
              <a:rPr lang="en-US" sz="2400" dirty="0"/>
              <a:t> </a:t>
            </a:r>
            <a:r>
              <a:rPr lang="en-US" sz="2400" dirty="0" err="1"/>
              <a:t>uslove</a:t>
            </a:r>
            <a:r>
              <a:rPr lang="sr-Latn-RS" sz="2400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iznosi</a:t>
            </a:r>
            <a:r>
              <a:rPr lang="en-US" sz="2400" dirty="0"/>
              <a:t> </a:t>
            </a:r>
            <a:r>
              <a:rPr lang="sr-Latn-RS" sz="2400" dirty="0"/>
              <a:t>od </a:t>
            </a:r>
            <a:r>
              <a:rPr lang="en-US" sz="2400" dirty="0"/>
              <a:t>80 </a:t>
            </a:r>
            <a:r>
              <a:rPr lang="sr-Latn-RS" sz="2400" dirty="0"/>
              <a:t>cm </a:t>
            </a:r>
            <a:r>
              <a:rPr lang="en-US" sz="2400" dirty="0"/>
              <a:t>do 100 </a:t>
            </a:r>
            <a:r>
              <a:rPr lang="sr-Latn-RS" sz="2400" dirty="0"/>
              <a:t>c</a:t>
            </a:r>
            <a:r>
              <a:rPr lang="en-US" sz="2400" dirty="0"/>
              <a:t>m</a:t>
            </a:r>
            <a:r>
              <a:rPr lang="sr-Latn-RS" sz="2400" dirty="0"/>
              <a:t>.</a:t>
            </a:r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en-US" sz="2400" dirty="0" err="1"/>
              <a:t>Podzemni</a:t>
            </a:r>
            <a:r>
              <a:rPr lang="en-US" sz="2400" dirty="0"/>
              <a:t> </a:t>
            </a:r>
            <a:r>
              <a:rPr lang="en-US" sz="2400" dirty="0" err="1"/>
              <a:t>ukopani</a:t>
            </a:r>
            <a:r>
              <a:rPr lang="en-US" sz="2400" dirty="0"/>
              <a:t> </a:t>
            </a:r>
            <a:r>
              <a:rPr lang="en-US" sz="2400" dirty="0" err="1"/>
              <a:t>rezervoari</a:t>
            </a:r>
            <a:r>
              <a:rPr lang="en-US" sz="2400" dirty="0"/>
              <a:t> </a:t>
            </a:r>
            <a:r>
              <a:rPr lang="sr-Latn-RS" sz="2400" dirty="0"/>
              <a:t>moraju se </a:t>
            </a:r>
            <a:r>
              <a:rPr lang="en-US" sz="2400" b="1" dirty="0" err="1"/>
              <a:t>zašti</a:t>
            </a:r>
            <a:r>
              <a:rPr lang="sr-Latn-RS" sz="2400" b="1" dirty="0"/>
              <a:t>t</a:t>
            </a:r>
            <a:r>
              <a:rPr lang="en-US" sz="2400" b="1" dirty="0" err="1"/>
              <a:t>i</a:t>
            </a:r>
            <a:r>
              <a:rPr lang="sr-Latn-RS" sz="2400" b="1" dirty="0"/>
              <a:t>ti</a:t>
            </a:r>
            <a:r>
              <a:rPr lang="en-US" sz="2400" b="1" dirty="0"/>
              <a:t> od </a:t>
            </a:r>
            <a:r>
              <a:rPr lang="en-US" sz="2400" b="1" dirty="0" err="1"/>
              <a:t>podzemnih</a:t>
            </a:r>
            <a:r>
              <a:rPr lang="en-US" sz="2400" b="1" dirty="0"/>
              <a:t> </a:t>
            </a:r>
            <a:r>
              <a:rPr lang="en-US" sz="2400" b="1" dirty="0" err="1"/>
              <a:t>lutajućih</a:t>
            </a:r>
            <a:r>
              <a:rPr lang="en-US" sz="2400" b="1" dirty="0"/>
              <a:t> </a:t>
            </a:r>
            <a:r>
              <a:rPr lang="en-US" sz="2400" b="1" dirty="0" err="1"/>
              <a:t>struja</a:t>
            </a:r>
            <a:r>
              <a:rPr lang="sr-Latn-RS" sz="2400" b="1" dirty="0"/>
              <a:t>.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7746"/>
            <a:ext cx="8103844" cy="26431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Podzemni</a:t>
            </a:r>
            <a:r>
              <a:rPr lang="en-US" sz="2400" dirty="0"/>
              <a:t> </a:t>
            </a:r>
            <a:r>
              <a:rPr lang="en-US" sz="2400" dirty="0" err="1"/>
              <a:t>rezervoar</a:t>
            </a:r>
            <a:r>
              <a:rPr lang="en-US" sz="2400" dirty="0"/>
              <a:t> </a:t>
            </a:r>
            <a:r>
              <a:rPr lang="en-US" sz="2400" dirty="0" err="1"/>
              <a:t>postavlj</a:t>
            </a:r>
            <a:r>
              <a:rPr lang="sr-Latn-RS" sz="2400" dirty="0"/>
              <a:t>a se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sloju</a:t>
            </a:r>
            <a:r>
              <a:rPr lang="en-US" sz="2400" b="1" dirty="0"/>
              <a:t> </a:t>
            </a:r>
            <a:r>
              <a:rPr lang="en-US" sz="2400" b="1" dirty="0" err="1"/>
              <a:t>nabijenog</a:t>
            </a:r>
            <a:r>
              <a:rPr lang="en-US" sz="2400" b="1" dirty="0"/>
              <a:t> </a:t>
            </a:r>
            <a:r>
              <a:rPr lang="en-US" sz="2400" b="1" dirty="0" err="1"/>
              <a:t>peska</a:t>
            </a:r>
            <a:r>
              <a:rPr lang="sr-Latn-RS" sz="2400" b="1" dirty="0"/>
              <a:t>,</a:t>
            </a:r>
            <a:r>
              <a:rPr lang="en-US" sz="2400" b="1" dirty="0"/>
              <a:t> </a:t>
            </a:r>
            <a:r>
              <a:rPr lang="sr-Latn-RS" sz="2400" dirty="0"/>
              <a:t>a </a:t>
            </a:r>
            <a:r>
              <a:rPr lang="en-US" sz="2400" dirty="0" err="1"/>
              <a:t>oko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sr-Latn-RS" sz="2400" dirty="0"/>
              <a:t>je </a:t>
            </a:r>
            <a:r>
              <a:rPr lang="en-US" sz="2400" dirty="0" err="1"/>
              <a:t>sloj</a:t>
            </a:r>
            <a:r>
              <a:rPr lang="en-US" sz="2400" dirty="0"/>
              <a:t> </a:t>
            </a:r>
            <a:r>
              <a:rPr lang="en-US" sz="2400" dirty="0" err="1"/>
              <a:t>peska</a:t>
            </a:r>
            <a:r>
              <a:rPr lang="en-US" sz="2400" dirty="0"/>
              <a:t> </a:t>
            </a:r>
            <a:r>
              <a:rPr lang="en-US" sz="2400" dirty="0" err="1"/>
              <a:t>debljine</a:t>
            </a:r>
            <a:r>
              <a:rPr lang="en-US" sz="2400" dirty="0"/>
              <a:t> </a:t>
            </a:r>
            <a:r>
              <a:rPr lang="en-US" sz="2400" dirty="0" err="1"/>
              <a:t>najmanje</a:t>
            </a:r>
            <a:r>
              <a:rPr lang="en-US" sz="2400" dirty="0"/>
              <a:t> 20 cm.</a:t>
            </a:r>
            <a:endParaRPr lang="sr-Latn-RS" sz="2400" dirty="0"/>
          </a:p>
          <a:p>
            <a:pPr marL="0" indent="0" algn="just">
              <a:buNone/>
            </a:pPr>
            <a:endParaRPr lang="sr-Latn-RS" sz="1000" dirty="0"/>
          </a:p>
          <a:p>
            <a:pPr marL="0" indent="0" algn="just">
              <a:buNone/>
            </a:pPr>
            <a:r>
              <a:rPr lang="en-US" sz="2400" b="1" dirty="0" err="1"/>
              <a:t>Betonska</a:t>
            </a:r>
            <a:r>
              <a:rPr lang="en-US" sz="2400" b="1" dirty="0"/>
              <a:t> </a:t>
            </a:r>
            <a:r>
              <a:rPr lang="en-US" sz="2400" b="1" dirty="0" err="1"/>
              <a:t>ili</a:t>
            </a:r>
            <a:r>
              <a:rPr lang="en-US" sz="2400" b="1" dirty="0"/>
              <a:t> </a:t>
            </a:r>
            <a:r>
              <a:rPr lang="en-US" sz="2400" b="1" dirty="0" err="1"/>
              <a:t>zidana</a:t>
            </a:r>
            <a:r>
              <a:rPr lang="en-US" sz="2400" b="1" dirty="0"/>
              <a:t> </a:t>
            </a:r>
            <a:r>
              <a:rPr lang="en-US" sz="2400" b="1" dirty="0" err="1"/>
              <a:t>podzemna</a:t>
            </a:r>
            <a:r>
              <a:rPr lang="en-US" sz="2400" b="1" dirty="0"/>
              <a:t> </a:t>
            </a:r>
            <a:r>
              <a:rPr lang="en-US" sz="2400" b="1" dirty="0" err="1"/>
              <a:t>komora</a:t>
            </a:r>
            <a:r>
              <a:rPr lang="en-US" sz="2400" b="1" dirty="0"/>
              <a:t> </a:t>
            </a:r>
            <a:r>
              <a:rPr lang="en-US" sz="2400" dirty="0"/>
              <a:t>u </a:t>
            </a:r>
            <a:r>
              <a:rPr lang="en-US" sz="2400" dirty="0" err="1"/>
              <a:t>koj</a:t>
            </a:r>
            <a:r>
              <a:rPr lang="sr-Latn-RS" sz="2400" dirty="0"/>
              <a:t>u</a:t>
            </a:r>
            <a:r>
              <a:rPr lang="en-US" sz="2400" dirty="0"/>
              <a:t> se </a:t>
            </a:r>
            <a:r>
              <a:rPr lang="en-US" sz="2400" dirty="0" err="1"/>
              <a:t>postavljaju</a:t>
            </a:r>
            <a:r>
              <a:rPr lang="en-US" sz="2400" dirty="0"/>
              <a:t> </a:t>
            </a:r>
            <a:r>
              <a:rPr lang="en-US" sz="2400" dirty="0" err="1"/>
              <a:t>rezervoari</a:t>
            </a:r>
            <a:r>
              <a:rPr lang="en-US" sz="2400" dirty="0"/>
              <a:t> </a:t>
            </a:r>
            <a:r>
              <a:rPr lang="sr-Latn-RS" sz="2400" dirty="0"/>
              <a:t>mora biti </a:t>
            </a:r>
            <a:r>
              <a:rPr lang="en-US" sz="2400" dirty="0" err="1"/>
              <a:t>nepropusn</a:t>
            </a:r>
            <a:r>
              <a:rPr lang="sr-Latn-RS" sz="2400" dirty="0"/>
              <a:t>a</a:t>
            </a:r>
            <a:r>
              <a:rPr lang="en-US" sz="2400" dirty="0"/>
              <a:t>, </a:t>
            </a:r>
            <a:r>
              <a:rPr lang="sr-Latn-RS" sz="2400" dirty="0"/>
              <a:t>posebno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spoj</a:t>
            </a:r>
            <a:r>
              <a:rPr lang="sr-Latn-RS" sz="2400" dirty="0"/>
              <a:t>evima</a:t>
            </a:r>
            <a:r>
              <a:rPr lang="en-US" sz="2400" dirty="0"/>
              <a:t> </a:t>
            </a:r>
            <a:r>
              <a:rPr lang="en-US" sz="2400" dirty="0" err="1"/>
              <a:t>dna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vertikalnih</a:t>
            </a:r>
            <a:r>
              <a:rPr lang="en-US" sz="2400" dirty="0"/>
              <a:t> </a:t>
            </a:r>
            <a:r>
              <a:rPr lang="en-US" sz="2400" dirty="0" err="1"/>
              <a:t>zidova</a:t>
            </a:r>
            <a:endParaRPr lang="sr-Latn-RS" sz="2400" dirty="0"/>
          </a:p>
          <a:p>
            <a:pPr marL="0" indent="0" algn="just">
              <a:buNone/>
            </a:pPr>
            <a:r>
              <a:rPr lang="sr-Latn-RS" sz="2400" b="1" dirty="0"/>
              <a:t>D</a:t>
            </a:r>
            <a:r>
              <a:rPr lang="en-US" sz="2400" b="1" dirty="0"/>
              <a:t>no </a:t>
            </a:r>
            <a:r>
              <a:rPr lang="en-US" sz="2400" b="1" dirty="0" err="1"/>
              <a:t>komore</a:t>
            </a:r>
            <a:r>
              <a:rPr lang="en-US" sz="2400" b="1" dirty="0"/>
              <a:t> </a:t>
            </a:r>
            <a:r>
              <a:rPr lang="sr-Latn-RS" sz="2400" dirty="0"/>
              <a:t>mora biti nagnuto </a:t>
            </a:r>
            <a:r>
              <a:rPr lang="en-US" sz="2400" dirty="0" err="1"/>
              <a:t>najmanje</a:t>
            </a:r>
            <a:r>
              <a:rPr lang="en-US" sz="2400" dirty="0"/>
              <a:t> 1% u </a:t>
            </a:r>
            <a:r>
              <a:rPr lang="sr-Latn-RS" sz="2400" dirty="0"/>
              <a:t>smeru </a:t>
            </a:r>
            <a:r>
              <a:rPr lang="en-US" sz="2400" dirty="0" err="1"/>
              <a:t>taložnika</a:t>
            </a:r>
            <a:endParaRPr lang="sr-Latn-RS" sz="2400" dirty="0"/>
          </a:p>
          <a:p>
            <a:pPr marL="0" indent="0" algn="just">
              <a:buNone/>
            </a:pPr>
            <a:endParaRPr lang="sr-Latn-RS" sz="2400" dirty="0"/>
          </a:p>
          <a:p>
            <a:pPr marL="0" indent="0" algn="just">
              <a:buNone/>
            </a:pPr>
            <a:endParaRPr lang="sr-Latn-RS" sz="2400" dirty="0"/>
          </a:p>
          <a:p>
            <a:pPr algn="just">
              <a:buNone/>
            </a:pPr>
            <a:endParaRPr lang="en-US" sz="2400" dirty="0"/>
          </a:p>
        </p:txBody>
      </p:sp>
      <p:pic>
        <p:nvPicPr>
          <p:cNvPr id="19457" name="Picture 1" descr="D:\Doktorske\POSTOJENJA I INSTALACIJE POD PRITISKOM\4-T-IMG_20130223_122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745232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066848"/>
            <a:ext cx="6843602" cy="4738416"/>
          </a:xfrm>
        </p:spPr>
      </p:pic>
    </p:spTree>
    <p:extLst>
      <p:ext uri="{BB962C8B-B14F-4D97-AF65-F5344CB8AC3E}">
        <p14:creationId xmlns:p14="http://schemas.microsoft.com/office/powerpoint/2010/main" val="87287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04056"/>
            <a:ext cx="8175852" cy="602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sz="3600" b="1" dirty="0"/>
              <a:t>Mere zaštite</a:t>
            </a:r>
          </a:p>
          <a:p>
            <a:pPr>
              <a:buFont typeface="Wingdings" pitchFamily="2" charset="2"/>
              <a:buChar char="Ø"/>
            </a:pPr>
            <a:endParaRPr lang="sr-Latn-RS" b="1" dirty="0"/>
          </a:p>
          <a:p>
            <a:pPr marL="0" indent="0" algn="just">
              <a:buNone/>
            </a:pPr>
            <a:r>
              <a:rPr lang="sr-Latn-RS" sz="3100" b="1" dirty="0"/>
              <a:t>Mogu se ukopavati </a:t>
            </a:r>
            <a:r>
              <a:rPr lang="sr-Latn-RS" sz="3100" dirty="0"/>
              <a:t>samo</a:t>
            </a:r>
            <a:r>
              <a:rPr lang="en-US" sz="3100" dirty="0"/>
              <a:t> </a:t>
            </a:r>
            <a:r>
              <a:rPr lang="en-US" sz="3100" dirty="0" err="1"/>
              <a:t>rezervoari</a:t>
            </a:r>
            <a:r>
              <a:rPr lang="en-US" sz="3100" dirty="0"/>
              <a:t> </a:t>
            </a:r>
            <a:r>
              <a:rPr lang="en-US" sz="3100" dirty="0" err="1"/>
              <a:t>predviđeni</a:t>
            </a:r>
            <a:r>
              <a:rPr lang="en-US" sz="3100" dirty="0"/>
              <a:t> </a:t>
            </a:r>
            <a:r>
              <a:rPr lang="en-US" sz="3100" dirty="0" err="1"/>
              <a:t>za</a:t>
            </a:r>
            <a:r>
              <a:rPr lang="sr-Latn-RS" sz="3100" dirty="0"/>
              <a:t> </a:t>
            </a:r>
            <a:r>
              <a:rPr lang="en-US" sz="3100" dirty="0" err="1"/>
              <a:t>podzemno</a:t>
            </a:r>
            <a:r>
              <a:rPr lang="en-US" sz="3100" dirty="0"/>
              <a:t> </a:t>
            </a:r>
            <a:r>
              <a:rPr lang="en-US" sz="3100" dirty="0" err="1"/>
              <a:t>postavljanje</a:t>
            </a:r>
            <a:r>
              <a:rPr lang="sr-Latn-RS" sz="3100" dirty="0"/>
              <a:t>.</a:t>
            </a:r>
          </a:p>
          <a:p>
            <a:pPr marL="0" indent="0" algn="just">
              <a:buNone/>
            </a:pPr>
            <a:endParaRPr lang="sr-Latn-RS" sz="3100" dirty="0"/>
          </a:p>
          <a:p>
            <a:pPr marL="0" indent="0" algn="just">
              <a:buNone/>
            </a:pPr>
            <a:r>
              <a:rPr lang="sr-Latn-RS" sz="3100" b="1"/>
              <a:t>Podzemni </a:t>
            </a:r>
            <a:r>
              <a:rPr lang="sr-Latn-RS" sz="3100" b="1" dirty="0"/>
              <a:t>rezervoari mor</a:t>
            </a:r>
            <a:r>
              <a:rPr lang="en-US" sz="3100" b="1" dirty="0" err="1"/>
              <a:t>aju</a:t>
            </a:r>
            <a:r>
              <a:rPr lang="en-US" sz="3100" b="1" dirty="0"/>
              <a:t> </a:t>
            </a:r>
            <a:r>
              <a:rPr lang="sr-Latn-RS" sz="3100" b="1" dirty="0"/>
              <a:t>da:</a:t>
            </a:r>
          </a:p>
          <a:p>
            <a:pPr marL="0" indent="0" algn="just">
              <a:buNone/>
            </a:pPr>
            <a:endParaRPr lang="sr-Latn-RS" sz="1500" dirty="0"/>
          </a:p>
          <a:p>
            <a:pPr algn="just"/>
            <a:r>
              <a:rPr lang="sr-Latn-RS" sz="3100" dirty="0"/>
              <a:t>imaju </a:t>
            </a:r>
            <a:r>
              <a:rPr lang="en-US" sz="3100" dirty="0" err="1"/>
              <a:t>odgovarajuću</a:t>
            </a:r>
            <a:r>
              <a:rPr lang="en-US" sz="3100" dirty="0"/>
              <a:t> </a:t>
            </a:r>
            <a:r>
              <a:rPr lang="en-US" sz="3100" dirty="0" err="1"/>
              <a:t>opremu</a:t>
            </a:r>
            <a:r>
              <a:rPr lang="sr-Latn-RS" sz="3100" dirty="0"/>
              <a:t>,</a:t>
            </a:r>
          </a:p>
          <a:p>
            <a:pPr algn="just"/>
            <a:r>
              <a:rPr lang="en-US" sz="3100" dirty="0" err="1"/>
              <a:t>su</a:t>
            </a:r>
            <a:r>
              <a:rPr lang="en-US" sz="3100" dirty="0"/>
              <a:t> </a:t>
            </a:r>
            <a:r>
              <a:rPr lang="sr-Latn-RS" sz="3100" dirty="0"/>
              <a:t>zaštićeni od </a:t>
            </a:r>
            <a:r>
              <a:rPr lang="en-US" sz="3100" dirty="0"/>
              <a:t> </a:t>
            </a:r>
            <a:r>
              <a:rPr lang="en-US" sz="3100" dirty="0" err="1"/>
              <a:t>korozi</a:t>
            </a:r>
            <a:r>
              <a:rPr lang="sr-Latn-RS" sz="3100" dirty="0"/>
              <a:t>je,</a:t>
            </a:r>
          </a:p>
          <a:p>
            <a:pPr algn="just"/>
            <a:r>
              <a:rPr lang="sr-Latn-RS" sz="3100" dirty="0"/>
              <a:t>je probno ispitivanje izvršeno pre </a:t>
            </a:r>
            <a:r>
              <a:rPr lang="en-US" sz="3100" dirty="0" err="1"/>
              <a:t>zatrpavanja</a:t>
            </a:r>
            <a:r>
              <a:rPr lang="sr-Latn-RS" sz="3100" dirty="0"/>
              <a:t>,</a:t>
            </a:r>
          </a:p>
          <a:p>
            <a:pPr algn="just"/>
            <a:r>
              <a:rPr lang="en-US" sz="3100" dirty="0" err="1"/>
              <a:t>su</a:t>
            </a:r>
            <a:r>
              <a:rPr lang="en-US" sz="3100" dirty="0"/>
              <a:t> </a:t>
            </a:r>
            <a:r>
              <a:rPr lang="en-US" sz="3100" dirty="0" err="1"/>
              <a:t>osigurani</a:t>
            </a:r>
            <a:r>
              <a:rPr lang="en-US" sz="3100" dirty="0"/>
              <a:t> od </a:t>
            </a:r>
            <a:r>
              <a:rPr lang="en-US" sz="3100" dirty="0" err="1"/>
              <a:t>pomeranja</a:t>
            </a:r>
            <a:r>
              <a:rPr lang="sr-Latn-RS" sz="3100" dirty="0"/>
              <a:t>,</a:t>
            </a:r>
            <a:r>
              <a:rPr lang="en-US" sz="3100" dirty="0"/>
              <a:t> </a:t>
            </a:r>
            <a:r>
              <a:rPr lang="en-US" sz="3100" dirty="0" err="1"/>
              <a:t>klizanja</a:t>
            </a:r>
            <a:r>
              <a:rPr lang="en-US" sz="3100" dirty="0"/>
              <a:t> i </a:t>
            </a:r>
            <a:r>
              <a:rPr lang="en-US" sz="3100" dirty="0" err="1"/>
              <a:t>podzemnih</a:t>
            </a:r>
            <a:r>
              <a:rPr lang="en-US" sz="3100" dirty="0"/>
              <a:t> </a:t>
            </a:r>
            <a:r>
              <a:rPr lang="en-US" sz="3100" dirty="0" err="1"/>
              <a:t>voda</a:t>
            </a:r>
            <a:r>
              <a:rPr lang="sr-Latn-RS" sz="3100" dirty="0"/>
              <a:t>,</a:t>
            </a:r>
          </a:p>
          <a:p>
            <a:r>
              <a:rPr lang="sr-Latn-RS" sz="3100" dirty="0" err="1"/>
              <a:t>u</a:t>
            </a:r>
            <a:r>
              <a:rPr lang="en-US" sz="3100" dirty="0" err="1"/>
              <a:t>koliko</a:t>
            </a:r>
            <a:r>
              <a:rPr lang="en-US" sz="3100" dirty="0"/>
              <a:t> </a:t>
            </a:r>
            <a:r>
              <a:rPr lang="sr-Latn-RS" sz="3100" dirty="0"/>
              <a:t>se</a:t>
            </a:r>
            <a:r>
              <a:rPr lang="en-US" sz="3100" dirty="0"/>
              <a:t> u </a:t>
            </a:r>
            <a:r>
              <a:rPr lang="en-US" sz="3100" dirty="0" err="1"/>
              <a:t>rezervoaru</a:t>
            </a:r>
            <a:r>
              <a:rPr lang="sr-Latn-RS" sz="3100" dirty="0"/>
              <a:t>,</a:t>
            </a:r>
            <a:r>
              <a:rPr lang="en-US" sz="3100" dirty="0"/>
              <a:t> </a:t>
            </a:r>
            <a:r>
              <a:rPr lang="en-US" sz="3100" dirty="0" err="1"/>
              <a:t>smešten</a:t>
            </a:r>
            <a:r>
              <a:rPr lang="sr-Latn-RS" sz="3100" dirty="0"/>
              <a:t>om</a:t>
            </a:r>
            <a:r>
              <a:rPr lang="en-US" sz="3100" dirty="0"/>
              <a:t> u </a:t>
            </a:r>
            <a:r>
              <a:rPr lang="en-US" sz="3100" dirty="0" err="1"/>
              <a:t>podzemnoj</a:t>
            </a:r>
            <a:r>
              <a:rPr lang="en-US" sz="3100" dirty="0"/>
              <a:t> </a:t>
            </a:r>
            <a:r>
              <a:rPr lang="en-US" sz="3100" dirty="0" err="1"/>
              <a:t>komori</a:t>
            </a:r>
            <a:r>
              <a:rPr lang="en-US" sz="3100" dirty="0"/>
              <a:t>, </a:t>
            </a:r>
            <a:r>
              <a:rPr lang="en-US" sz="3100" dirty="0" err="1"/>
              <a:t>skladišt</a:t>
            </a:r>
            <a:r>
              <a:rPr lang="sr-Latn-RS" sz="3100" dirty="0"/>
              <a:t>i</a:t>
            </a:r>
            <a:r>
              <a:rPr lang="en-US" sz="3100" dirty="0"/>
              <a:t> gas </a:t>
            </a:r>
            <a:r>
              <a:rPr lang="en-US" sz="3100" dirty="0" err="1"/>
              <a:t>ili</a:t>
            </a:r>
            <a:r>
              <a:rPr lang="en-US" sz="3100" dirty="0"/>
              <a:t> </a:t>
            </a:r>
            <a:r>
              <a:rPr lang="en-US" sz="3100" dirty="0" err="1"/>
              <a:t>tečnost</a:t>
            </a:r>
            <a:r>
              <a:rPr lang="en-US" sz="3100" dirty="0"/>
              <a:t> </a:t>
            </a:r>
            <a:r>
              <a:rPr lang="en-US" sz="3100" dirty="0" err="1"/>
              <a:t>koja</a:t>
            </a:r>
            <a:r>
              <a:rPr lang="en-US" sz="3100" dirty="0"/>
              <a:t> </a:t>
            </a:r>
            <a:r>
              <a:rPr lang="en-US" sz="3100" dirty="0" err="1"/>
              <a:t>isparava</a:t>
            </a:r>
            <a:r>
              <a:rPr lang="en-US" sz="3100" dirty="0"/>
              <a:t>, </a:t>
            </a:r>
            <a:r>
              <a:rPr lang="en-US" sz="3100" dirty="0" err="1"/>
              <a:t>komora</a:t>
            </a:r>
            <a:r>
              <a:rPr lang="en-US" sz="3100" dirty="0"/>
              <a:t> </a:t>
            </a:r>
            <a:r>
              <a:rPr lang="en-US" sz="3100" dirty="0" err="1"/>
              <a:t>mora</a:t>
            </a:r>
            <a:r>
              <a:rPr lang="en-US" sz="3100" dirty="0"/>
              <a:t> </a:t>
            </a:r>
            <a:r>
              <a:rPr lang="en-US" sz="3100" dirty="0" err="1"/>
              <a:t>imati</a:t>
            </a:r>
            <a:r>
              <a:rPr lang="en-US" sz="3100" dirty="0"/>
              <a:t> </a:t>
            </a:r>
            <a:r>
              <a:rPr lang="en-US" sz="3100" dirty="0" err="1"/>
              <a:t>ventilaciju</a:t>
            </a:r>
            <a:r>
              <a:rPr lang="sr-Latn-RS" sz="3100" dirty="0"/>
              <a:t>,</a:t>
            </a:r>
          </a:p>
          <a:p>
            <a:r>
              <a:rPr lang="sr-Latn-RS" sz="3100" dirty="0"/>
              <a:t>je p</a:t>
            </a:r>
            <a:r>
              <a:rPr lang="en-US" sz="3100" dirty="0" err="1"/>
              <a:t>robno</a:t>
            </a:r>
            <a:r>
              <a:rPr lang="en-US" sz="3100" dirty="0"/>
              <a:t> </a:t>
            </a:r>
            <a:r>
              <a:rPr lang="en-US" sz="3100" dirty="0" err="1"/>
              <a:t>ispitivanje</a:t>
            </a:r>
            <a:r>
              <a:rPr lang="en-US" sz="3100" dirty="0"/>
              <a:t> </a:t>
            </a:r>
            <a:r>
              <a:rPr lang="en-US" sz="3100" dirty="0" err="1"/>
              <a:t>podzemnih</a:t>
            </a:r>
            <a:r>
              <a:rPr lang="en-US" sz="3100" dirty="0"/>
              <a:t> </a:t>
            </a:r>
            <a:r>
              <a:rPr lang="en-US" sz="3100" dirty="0" err="1"/>
              <a:t>rezervoara</a:t>
            </a:r>
            <a:r>
              <a:rPr lang="en-US" sz="3100" dirty="0"/>
              <a:t> </a:t>
            </a:r>
            <a:r>
              <a:rPr lang="en-US" sz="3100" dirty="0" err="1"/>
              <a:t>smeštenih</a:t>
            </a:r>
            <a:r>
              <a:rPr lang="en-US" sz="3100" dirty="0"/>
              <a:t> u </a:t>
            </a:r>
            <a:r>
              <a:rPr lang="en-US" sz="3100" dirty="0" err="1"/>
              <a:t>komore</a:t>
            </a:r>
            <a:r>
              <a:rPr lang="en-US" sz="3100" dirty="0"/>
              <a:t>, </a:t>
            </a:r>
            <a:r>
              <a:rPr lang="en-US" sz="3100" dirty="0" err="1"/>
              <a:t>pećine</a:t>
            </a:r>
            <a:r>
              <a:rPr lang="en-US" sz="3100" dirty="0"/>
              <a:t> </a:t>
            </a:r>
            <a:r>
              <a:rPr lang="en-US" sz="3100" dirty="0" err="1"/>
              <a:t>ili</a:t>
            </a:r>
            <a:r>
              <a:rPr lang="en-US" sz="3100" dirty="0"/>
              <a:t> </a:t>
            </a:r>
            <a:r>
              <a:rPr lang="en-US" sz="3100" dirty="0" err="1"/>
              <a:t>podzemne</a:t>
            </a:r>
            <a:r>
              <a:rPr lang="en-US" sz="3100" dirty="0"/>
              <a:t> </a:t>
            </a:r>
            <a:r>
              <a:rPr lang="en-US" sz="3100" dirty="0" err="1"/>
              <a:t>galerije</a:t>
            </a:r>
            <a:r>
              <a:rPr lang="en-US" sz="3100" dirty="0"/>
              <a:t> </a:t>
            </a:r>
            <a:r>
              <a:rPr lang="sr-Latn-RS" sz="3100" dirty="0"/>
              <a:t>izvršeno</a:t>
            </a:r>
            <a:r>
              <a:rPr lang="en-US" sz="3100" dirty="0"/>
              <a:t> </a:t>
            </a:r>
            <a:r>
              <a:rPr lang="en-US" sz="3100" dirty="0" err="1"/>
              <a:t>na</a:t>
            </a:r>
            <a:r>
              <a:rPr lang="en-US" sz="3100" dirty="0"/>
              <a:t> </a:t>
            </a:r>
            <a:r>
              <a:rPr lang="en-US" sz="3100" dirty="0" err="1"/>
              <a:t>mestu</a:t>
            </a:r>
            <a:r>
              <a:rPr lang="en-US" sz="3100" dirty="0"/>
              <a:t> </a:t>
            </a:r>
            <a:r>
              <a:rPr lang="en-US" sz="3100" dirty="0" err="1"/>
              <a:t>postavljanja</a:t>
            </a:r>
            <a:r>
              <a:rPr lang="sr-Latn-RS" sz="3100" dirty="0"/>
              <a:t>,</a:t>
            </a:r>
            <a:endParaRPr lang="en-US" sz="3100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3682"/>
            <a:ext cx="8247860" cy="664371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2400" dirty="0"/>
              <a:t>se pri izradi, </a:t>
            </a:r>
            <a:r>
              <a:rPr lang="sr-Latn-RS" sz="2400" b="1" dirty="0"/>
              <a:t>d</a:t>
            </a:r>
            <a:r>
              <a:rPr lang="en-US" sz="2400" b="1" dirty="0" err="1"/>
              <a:t>ebljina</a:t>
            </a:r>
            <a:r>
              <a:rPr lang="en-US" sz="2400" b="1" dirty="0"/>
              <a:t> lima </a:t>
            </a:r>
            <a:r>
              <a:rPr lang="en-US" sz="2400" dirty="0" err="1"/>
              <a:t>podzemnih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en-US" sz="2400" dirty="0" err="1"/>
              <a:t>uveća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najmanje</a:t>
            </a:r>
            <a:r>
              <a:rPr lang="en-US" sz="2400" dirty="0"/>
              <a:t> 1mm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sr-Latn-RS" sz="2400" dirty="0"/>
              <a:t>korozije,</a:t>
            </a:r>
          </a:p>
          <a:p>
            <a:pPr algn="just"/>
            <a:endParaRPr lang="en-US" sz="1300" dirty="0"/>
          </a:p>
          <a:p>
            <a:pPr algn="just"/>
            <a:r>
              <a:rPr lang="sr-Latn-RS" sz="2400" dirty="0" err="1"/>
              <a:t>r</a:t>
            </a:r>
            <a:r>
              <a:rPr lang="en-US" sz="2400" dirty="0" err="1"/>
              <a:t>evizion</a:t>
            </a:r>
            <a:r>
              <a:rPr lang="sr-Latn-RS" sz="2400" dirty="0"/>
              <a:t>o-</a:t>
            </a:r>
            <a:r>
              <a:rPr lang="en-US" sz="2400" dirty="0" err="1"/>
              <a:t>kontrolno</a:t>
            </a:r>
            <a:r>
              <a:rPr lang="en-US" sz="2400" dirty="0"/>
              <a:t> </a:t>
            </a:r>
            <a:r>
              <a:rPr lang="en-US" sz="2400" dirty="0" err="1"/>
              <a:t>okno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poseduju</a:t>
            </a:r>
            <a:r>
              <a:rPr lang="en-US" sz="2400" dirty="0"/>
              <a:t> </a:t>
            </a:r>
            <a:r>
              <a:rPr lang="en-US" sz="2400" dirty="0" err="1"/>
              <a:t>ukopani</a:t>
            </a:r>
            <a:r>
              <a:rPr lang="en-US" sz="2400" dirty="0"/>
              <a:t> </a:t>
            </a:r>
            <a:r>
              <a:rPr lang="en-US" sz="2400" dirty="0" err="1"/>
              <a:t>podzemni</a:t>
            </a:r>
            <a:r>
              <a:rPr lang="en-US" sz="2400" dirty="0"/>
              <a:t> </a:t>
            </a:r>
            <a:r>
              <a:rPr lang="en-US" sz="2400" dirty="0" err="1"/>
              <a:t>rezervoari</a:t>
            </a:r>
            <a:r>
              <a:rPr lang="en-US" sz="2400" dirty="0"/>
              <a:t> </a:t>
            </a:r>
            <a:r>
              <a:rPr lang="en-US" sz="2400" dirty="0" err="1"/>
              <a:t>veći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5 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b="1" dirty="0" err="1"/>
              <a:t>smešta</a:t>
            </a:r>
            <a:r>
              <a:rPr lang="en-US" sz="2400" b="1" dirty="0"/>
              <a:t> se u </a:t>
            </a:r>
            <a:r>
              <a:rPr lang="en-US" sz="2400" b="1" dirty="0" err="1"/>
              <a:t>posebno</a:t>
            </a:r>
            <a:r>
              <a:rPr lang="en-US" sz="2400" b="1" dirty="0"/>
              <a:t> </a:t>
            </a:r>
            <a:r>
              <a:rPr lang="en-US" sz="2400" b="1" dirty="0" err="1"/>
              <a:t>okno</a:t>
            </a:r>
            <a:r>
              <a:rPr lang="en-US" sz="2400" b="1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zaključava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sr-Latn-RS" sz="2400" dirty="0"/>
              <a:t>čija</a:t>
            </a:r>
            <a:r>
              <a:rPr lang="en-US" sz="2400" dirty="0"/>
              <a:t> </a:t>
            </a:r>
            <a:r>
              <a:rPr lang="en-US" sz="2400" dirty="0" err="1"/>
              <a:t>dubina</a:t>
            </a:r>
            <a:r>
              <a:rPr lang="en-US" sz="2400" dirty="0"/>
              <a:t> ne </a:t>
            </a:r>
            <a:r>
              <a:rPr lang="en-US" sz="2400" dirty="0" err="1"/>
              <a:t>sme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veća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60 cm</a:t>
            </a:r>
            <a:r>
              <a:rPr lang="sr-Latn-RS" sz="2400" dirty="0"/>
              <a:t>,</a:t>
            </a:r>
            <a:r>
              <a:rPr lang="en-US" sz="2400" dirty="0"/>
              <a:t> a </a:t>
            </a:r>
            <a:r>
              <a:rPr lang="en-US" sz="2400" dirty="0" err="1"/>
              <a:t>zapremina</a:t>
            </a:r>
            <a:r>
              <a:rPr lang="en-US" sz="2400" dirty="0"/>
              <a:t> ne </a:t>
            </a:r>
            <a:r>
              <a:rPr lang="en-US" sz="2400" dirty="0" err="1"/>
              <a:t>sme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veća</a:t>
            </a:r>
            <a:r>
              <a:rPr lang="en-US" sz="2400" dirty="0"/>
              <a:t> od 1 m</a:t>
            </a:r>
            <a:r>
              <a:rPr lang="en-US" sz="2400" baseline="30000" dirty="0"/>
              <a:t>3</a:t>
            </a:r>
            <a:r>
              <a:rPr lang="sr-Latn-RS" sz="2400" dirty="0"/>
              <a:t>,</a:t>
            </a:r>
            <a:endParaRPr lang="sr-Latn-RS" sz="2400" baseline="30000" dirty="0"/>
          </a:p>
          <a:p>
            <a:pPr algn="just"/>
            <a:endParaRPr lang="sr-Latn-RS" sz="1200" dirty="0"/>
          </a:p>
          <a:p>
            <a:pPr algn="just"/>
            <a:r>
              <a:rPr lang="sr-Latn-RS" sz="2400" dirty="0"/>
              <a:t>n</a:t>
            </a:r>
            <a:r>
              <a:rPr lang="en-US" sz="2400" dirty="0"/>
              <a:t>a </a:t>
            </a:r>
            <a:r>
              <a:rPr lang="en-US" sz="2400" dirty="0" err="1"/>
              <a:t>poklopcu</a:t>
            </a:r>
            <a:r>
              <a:rPr lang="en-US" sz="2400" dirty="0"/>
              <a:t> </a:t>
            </a:r>
            <a:r>
              <a:rPr lang="en-US" sz="2400" dirty="0" err="1"/>
              <a:t>reviziono-kontrolnog</a:t>
            </a:r>
            <a:r>
              <a:rPr lang="en-US" sz="2400" dirty="0"/>
              <a:t> </a:t>
            </a:r>
            <a:r>
              <a:rPr lang="en-US" sz="2400" dirty="0" err="1"/>
              <a:t>okna</a:t>
            </a:r>
            <a:r>
              <a:rPr lang="en-US" sz="2400" dirty="0"/>
              <a:t> </a:t>
            </a:r>
            <a:r>
              <a:rPr lang="en-US" sz="2400" dirty="0" err="1"/>
              <a:t>postavlja</a:t>
            </a:r>
            <a:r>
              <a:rPr lang="en-US" sz="2400" dirty="0"/>
              <a:t> se </a:t>
            </a:r>
            <a:r>
              <a:rPr lang="en-US" sz="2400" dirty="0" err="1"/>
              <a:t>sva</a:t>
            </a:r>
            <a:r>
              <a:rPr lang="en-US" sz="2400" dirty="0"/>
              <a:t> </a:t>
            </a:r>
            <a:r>
              <a:rPr lang="en-US" sz="2400" dirty="0" err="1"/>
              <a:t>merno-regulaciona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sigurnosna</a:t>
            </a:r>
            <a:r>
              <a:rPr lang="en-US" sz="2400" dirty="0"/>
              <a:t> </a:t>
            </a:r>
            <a:r>
              <a:rPr lang="sr-Latn-RS" sz="2400" dirty="0"/>
              <a:t>oprema,</a:t>
            </a:r>
          </a:p>
          <a:p>
            <a:pPr algn="just"/>
            <a:endParaRPr lang="en-US" sz="1200" dirty="0"/>
          </a:p>
          <a:p>
            <a:pPr algn="just"/>
            <a:r>
              <a:rPr lang="sr-Latn-RS" sz="2400" b="1" dirty="0" err="1"/>
              <a:t>o</a:t>
            </a:r>
            <a:r>
              <a:rPr lang="en-US" sz="2400" b="1" dirty="0" err="1"/>
              <a:t>dušne</a:t>
            </a:r>
            <a:r>
              <a:rPr lang="en-US" sz="2400" b="1" dirty="0"/>
              <a:t> </a:t>
            </a:r>
            <a:r>
              <a:rPr lang="en-US" sz="2400" b="1" dirty="0" err="1"/>
              <a:t>cevi</a:t>
            </a:r>
            <a:r>
              <a:rPr lang="en-US" sz="2400" b="1" dirty="0"/>
              <a:t> </a:t>
            </a:r>
            <a:r>
              <a:rPr lang="sr-Latn-RS" sz="2400" b="1" dirty="0"/>
              <a:t>V.S.</a:t>
            </a:r>
            <a:r>
              <a:rPr lang="sr-Latn-RS" sz="2400" dirty="0"/>
              <a:t> </a:t>
            </a:r>
            <a:r>
              <a:rPr lang="en-US" sz="2400" dirty="0" err="1"/>
              <a:t>postavljaju</a:t>
            </a:r>
            <a:r>
              <a:rPr lang="en-US" sz="2400" dirty="0"/>
              <a:t> se </a:t>
            </a:r>
            <a:r>
              <a:rPr lang="en-US" sz="2400" dirty="0" err="1"/>
              <a:t>najmanje</a:t>
            </a:r>
            <a:r>
              <a:rPr lang="en-US" sz="2400" dirty="0"/>
              <a:t> 2,5 m </a:t>
            </a:r>
            <a:r>
              <a:rPr lang="en-US" sz="2400" dirty="0" err="1"/>
              <a:t>iznad</a:t>
            </a:r>
            <a:r>
              <a:rPr lang="en-US" sz="2400" dirty="0"/>
              <a:t> </a:t>
            </a:r>
            <a:r>
              <a:rPr lang="en-US" sz="2400" dirty="0" err="1"/>
              <a:t>nivoa</a:t>
            </a:r>
            <a:r>
              <a:rPr lang="en-US" sz="2400" dirty="0"/>
              <a:t> </a:t>
            </a:r>
            <a:r>
              <a:rPr lang="en-US" sz="2400" dirty="0" err="1"/>
              <a:t>okolnog</a:t>
            </a:r>
            <a:r>
              <a:rPr lang="en-US" sz="2400" dirty="0"/>
              <a:t> </a:t>
            </a:r>
            <a:r>
              <a:rPr lang="en-US" sz="2400" dirty="0" err="1"/>
              <a:t>terena</a:t>
            </a:r>
            <a:r>
              <a:rPr lang="en-US" sz="2400" dirty="0"/>
              <a:t> </a:t>
            </a:r>
            <a:r>
              <a:rPr lang="en-US" sz="2400" dirty="0" err="1"/>
              <a:t>udaljen</a:t>
            </a:r>
            <a:r>
              <a:rPr lang="sr-Latn-RS" sz="2400" dirty="0"/>
              <a:t>e </a:t>
            </a:r>
            <a:r>
              <a:rPr lang="en-US" sz="2400" dirty="0"/>
              <a:t>od </a:t>
            </a:r>
            <a:r>
              <a:rPr lang="en-US" sz="2400" dirty="0" err="1"/>
              <a:t>puta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objekata</a:t>
            </a:r>
            <a:r>
              <a:rPr lang="sr-Latn-RS" sz="2400" dirty="0"/>
              <a:t>,</a:t>
            </a:r>
          </a:p>
          <a:p>
            <a:pPr algn="just"/>
            <a:endParaRPr lang="sr-Latn-RS" sz="1200" dirty="0"/>
          </a:p>
          <a:p>
            <a:pPr algn="just"/>
            <a:r>
              <a:rPr lang="sr-Latn-RS" sz="2400" b="1" dirty="0"/>
              <a:t>d</a:t>
            </a:r>
            <a:r>
              <a:rPr lang="en-US" sz="2400" b="1" dirty="0" err="1"/>
              <a:t>ržači</a:t>
            </a:r>
            <a:r>
              <a:rPr lang="en-US" sz="2400" b="1" dirty="0"/>
              <a:t> </a:t>
            </a:r>
            <a:r>
              <a:rPr lang="en-US" sz="2400" b="1" dirty="0" err="1"/>
              <a:t>penjalica</a:t>
            </a:r>
            <a:r>
              <a:rPr lang="en-US" sz="2400" b="1" dirty="0"/>
              <a:t> </a:t>
            </a:r>
            <a:r>
              <a:rPr lang="sr-Latn-RS" sz="2400" dirty="0"/>
              <a:t>se </a:t>
            </a:r>
            <a:r>
              <a:rPr lang="en-US" sz="2400" dirty="0" err="1"/>
              <a:t>vare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rezervoar</a:t>
            </a:r>
            <a:r>
              <a:rPr lang="en-US" sz="2400" dirty="0"/>
              <a:t> pre </a:t>
            </a:r>
            <a:r>
              <a:rPr lang="en-US" sz="2400" dirty="0" err="1"/>
              <a:t>probnog</a:t>
            </a:r>
            <a:r>
              <a:rPr lang="en-US" sz="2400" dirty="0"/>
              <a:t> </a:t>
            </a:r>
            <a:r>
              <a:rPr lang="en-US" sz="2400" dirty="0" err="1"/>
              <a:t>ispitivanja</a:t>
            </a:r>
            <a:r>
              <a:rPr lang="sr-Latn-RS" sz="2400" dirty="0"/>
              <a:t>,</a:t>
            </a:r>
          </a:p>
          <a:p>
            <a:pPr algn="just"/>
            <a:endParaRPr lang="sr-Latn-RS" sz="1200" dirty="0"/>
          </a:p>
          <a:p>
            <a:pPr algn="just"/>
            <a:r>
              <a:rPr lang="en-US" sz="2400" dirty="0" err="1"/>
              <a:t>Podzemni</a:t>
            </a:r>
            <a:r>
              <a:rPr lang="en-US" sz="2400" dirty="0"/>
              <a:t> </a:t>
            </a:r>
            <a:r>
              <a:rPr lang="en-US" sz="2400" dirty="0" err="1"/>
              <a:t>rezervoari</a:t>
            </a:r>
            <a:r>
              <a:rPr lang="en-US" sz="2400" dirty="0"/>
              <a:t> se </a:t>
            </a:r>
            <a:r>
              <a:rPr lang="en-US" sz="2400" b="1" dirty="0"/>
              <a:t>ne </a:t>
            </a:r>
            <a:r>
              <a:rPr lang="en-US" sz="2400" b="1" dirty="0" err="1"/>
              <a:t>smeju</a:t>
            </a:r>
            <a:r>
              <a:rPr lang="en-US" sz="2400" b="1" dirty="0"/>
              <a:t> </a:t>
            </a:r>
            <a:r>
              <a:rPr lang="en-US" sz="2400" b="1" dirty="0" err="1"/>
              <a:t>postavljati</a:t>
            </a:r>
            <a:r>
              <a:rPr lang="en-US" sz="2400" b="1" dirty="0"/>
              <a:t> </a:t>
            </a:r>
            <a:r>
              <a:rPr lang="en-US" sz="2400" b="1" dirty="0" err="1"/>
              <a:t>jedan</a:t>
            </a:r>
            <a:r>
              <a:rPr lang="en-US" sz="2400" b="1" dirty="0"/>
              <a:t> </a:t>
            </a:r>
            <a:r>
              <a:rPr lang="en-US" sz="2400" b="1" dirty="0" err="1"/>
              <a:t>iznad</a:t>
            </a:r>
            <a:r>
              <a:rPr lang="en-US" sz="2400" b="1" dirty="0"/>
              <a:t> </a:t>
            </a:r>
            <a:r>
              <a:rPr lang="en-US" sz="2400" b="1" dirty="0" err="1"/>
              <a:t>drugog</a:t>
            </a:r>
            <a:r>
              <a:rPr lang="en-US" sz="2400" dirty="0"/>
              <a:t>, </a:t>
            </a:r>
            <a:r>
              <a:rPr lang="en-US" sz="2400" dirty="0" err="1"/>
              <a:t>ispod</a:t>
            </a:r>
            <a:r>
              <a:rPr lang="en-US" sz="2400" dirty="0"/>
              <a:t> puta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pruge</a:t>
            </a:r>
            <a:r>
              <a:rPr lang="sr-Latn-RS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niti</a:t>
            </a:r>
            <a:r>
              <a:rPr lang="en-US" sz="2400" dirty="0"/>
              <a:t> </a:t>
            </a:r>
            <a:r>
              <a:rPr lang="sr-Latn-RS" sz="2400" dirty="0"/>
              <a:t>se i</a:t>
            </a:r>
            <a:r>
              <a:rPr lang="en-US" sz="2400" dirty="0" err="1"/>
              <a:t>znad</a:t>
            </a:r>
            <a:r>
              <a:rPr lang="en-US" sz="2400" dirty="0"/>
              <a:t> </a:t>
            </a:r>
            <a:r>
              <a:rPr lang="en-US" sz="2400" dirty="0" err="1"/>
              <a:t>njih</a:t>
            </a:r>
            <a:r>
              <a:rPr lang="en-US" sz="2400" dirty="0"/>
              <a:t> </a:t>
            </a:r>
            <a:r>
              <a:rPr lang="en-US" sz="2400" dirty="0" err="1"/>
              <a:t>smeju</a:t>
            </a:r>
            <a:r>
              <a:rPr lang="en-US" sz="2400" dirty="0"/>
              <a:t> </a:t>
            </a:r>
            <a:r>
              <a:rPr lang="en-US" sz="2400" dirty="0" err="1"/>
              <a:t>graditi</a:t>
            </a:r>
            <a:r>
              <a:rPr lang="en-US" sz="2400" dirty="0"/>
              <a:t>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kakvi</a:t>
            </a:r>
            <a:r>
              <a:rPr lang="en-US" sz="2400" dirty="0"/>
              <a:t> </a:t>
            </a:r>
            <a:r>
              <a:rPr lang="en-US" sz="2400" dirty="0" err="1"/>
              <a:t>objekti</a:t>
            </a:r>
            <a:r>
              <a:rPr lang="sr-Latn-RS" sz="2400" dirty="0"/>
              <a:t>,</a:t>
            </a:r>
          </a:p>
          <a:p>
            <a:endParaRPr lang="sr-Latn-R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6298"/>
            <a:ext cx="8535892" cy="645507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/>
              <a:t>Kontrola</a:t>
            </a:r>
            <a:r>
              <a:rPr lang="en-US" sz="2400" b="1" dirty="0"/>
              <a:t> </a:t>
            </a:r>
            <a:r>
              <a:rPr lang="en-US" sz="2400" b="1" dirty="0" err="1"/>
              <a:t>korozione</a:t>
            </a:r>
            <a:r>
              <a:rPr lang="en-US" sz="2400" b="1" dirty="0"/>
              <a:t> </a:t>
            </a:r>
            <a:r>
              <a:rPr lang="en-US" sz="2400" b="1" dirty="0" err="1"/>
              <a:t>oštećenosti</a:t>
            </a:r>
            <a:r>
              <a:rPr lang="en-US" sz="2400" b="1" dirty="0"/>
              <a:t> </a:t>
            </a:r>
            <a:r>
              <a:rPr lang="en-US" sz="2400" dirty="0" err="1"/>
              <a:t>podzemnih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en-US" sz="2400" dirty="0" err="1"/>
              <a:t>najbolje</a:t>
            </a:r>
            <a:r>
              <a:rPr lang="en-US" sz="2400" dirty="0"/>
              <a:t> se </a:t>
            </a:r>
            <a:r>
              <a:rPr lang="en-US" sz="2400" dirty="0" err="1"/>
              <a:t>vrši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kontrolnoj</a:t>
            </a:r>
            <a:r>
              <a:rPr lang="en-US" sz="2400" dirty="0"/>
              <a:t> </a:t>
            </a:r>
            <a:r>
              <a:rPr lang="en-US" sz="2400" dirty="0" err="1"/>
              <a:t>pločici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izrađuje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 </a:t>
            </a:r>
            <a:r>
              <a:rPr lang="sr-Latn-RS" sz="2400" dirty="0"/>
              <a:t>iste debljine i istog hemijskog sastava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zatrpava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poznat</a:t>
            </a:r>
            <a:r>
              <a:rPr lang="sr-Latn-RS" sz="2400" dirty="0"/>
              <a:t>oj</a:t>
            </a:r>
            <a:r>
              <a:rPr lang="en-US" sz="2400" dirty="0"/>
              <a:t> </a:t>
            </a:r>
            <a:r>
              <a:rPr lang="sr-Latn-RS" sz="2400" dirty="0"/>
              <a:t>lokaciji,</a:t>
            </a:r>
          </a:p>
          <a:p>
            <a:pPr algn="just"/>
            <a:endParaRPr lang="sr-Latn-RS" sz="1600" dirty="0"/>
          </a:p>
          <a:p>
            <a:pPr algn="just"/>
            <a:r>
              <a:rPr lang="sr-Latn-RS" sz="2400" dirty="0" err="1"/>
              <a:t>u</a:t>
            </a:r>
            <a:r>
              <a:rPr lang="en-US" sz="2400" dirty="0" err="1"/>
              <a:t>koliko</a:t>
            </a:r>
            <a:r>
              <a:rPr lang="en-US" sz="2400" dirty="0"/>
              <a:t> </a:t>
            </a:r>
            <a:r>
              <a:rPr lang="en-US" sz="2400" dirty="0" err="1"/>
              <a:t>nema</a:t>
            </a:r>
            <a:r>
              <a:rPr lang="en-US" sz="2400" dirty="0"/>
              <a:t> </a:t>
            </a:r>
            <a:r>
              <a:rPr lang="en-US" sz="2400" dirty="0" err="1"/>
              <a:t>kontrolne</a:t>
            </a:r>
            <a:r>
              <a:rPr lang="en-US" sz="2400" dirty="0"/>
              <a:t> </a:t>
            </a:r>
            <a:r>
              <a:rPr lang="en-US" sz="2400" dirty="0" err="1"/>
              <a:t>korozione</a:t>
            </a:r>
            <a:r>
              <a:rPr lang="en-US" sz="2400" dirty="0"/>
              <a:t> </a:t>
            </a:r>
            <a:r>
              <a:rPr lang="en-US" sz="2400" dirty="0" err="1"/>
              <a:t>pločice</a:t>
            </a:r>
            <a:r>
              <a:rPr lang="sr-Latn-RS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onda</a:t>
            </a:r>
            <a:r>
              <a:rPr lang="en-US" sz="2400" dirty="0"/>
              <a:t> se </a:t>
            </a:r>
            <a:r>
              <a:rPr lang="en-US" sz="2400" dirty="0" err="1"/>
              <a:t>podzemni</a:t>
            </a:r>
            <a:r>
              <a:rPr lang="en-US" sz="2400" dirty="0"/>
              <a:t> </a:t>
            </a:r>
            <a:r>
              <a:rPr lang="en-US" sz="2400" dirty="0" err="1"/>
              <a:t>rezervoar</a:t>
            </a:r>
            <a:r>
              <a:rPr lang="en-US" sz="2400" dirty="0"/>
              <a:t> </a:t>
            </a:r>
            <a:r>
              <a:rPr lang="en-US" sz="2400" b="1" dirty="0" err="1"/>
              <a:t>mora</a:t>
            </a:r>
            <a:r>
              <a:rPr lang="en-US" sz="2400" b="1" dirty="0"/>
              <a:t> </a:t>
            </a:r>
            <a:r>
              <a:rPr lang="en-US" sz="2400" b="1" dirty="0" err="1"/>
              <a:t>ispitivati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svakih</a:t>
            </a:r>
            <a:r>
              <a:rPr lang="en-US" sz="2400" b="1" dirty="0"/>
              <a:t> 5 </a:t>
            </a:r>
            <a:r>
              <a:rPr lang="en-US" sz="2400" b="1" dirty="0" err="1"/>
              <a:t>godina</a:t>
            </a:r>
            <a:r>
              <a:rPr lang="en-US" sz="2400" dirty="0"/>
              <a:t>, u </a:t>
            </a:r>
            <a:r>
              <a:rPr lang="en-US" sz="2400" dirty="0" err="1"/>
              <a:t>cilju</a:t>
            </a:r>
            <a:r>
              <a:rPr lang="en-US" sz="2400" dirty="0"/>
              <a:t> </a:t>
            </a:r>
            <a:r>
              <a:rPr lang="en-US" sz="2400" dirty="0" err="1"/>
              <a:t>kontrole</a:t>
            </a:r>
            <a:r>
              <a:rPr lang="en-US" sz="2400" dirty="0"/>
              <a:t> </a:t>
            </a:r>
            <a:r>
              <a:rPr lang="en-US" sz="2400" dirty="0" err="1"/>
              <a:t>korozione</a:t>
            </a:r>
            <a:r>
              <a:rPr lang="en-US" sz="2400" dirty="0"/>
              <a:t> </a:t>
            </a:r>
            <a:r>
              <a:rPr lang="en-US" sz="2400" dirty="0" err="1"/>
              <a:t>oštećenosti</a:t>
            </a:r>
            <a:r>
              <a:rPr lang="en-US" sz="2400" dirty="0"/>
              <a:t> i </a:t>
            </a:r>
            <a:r>
              <a:rPr lang="en-US" sz="2400" dirty="0" err="1"/>
              <a:t>probnog</a:t>
            </a:r>
            <a:r>
              <a:rPr lang="en-US" sz="2400" dirty="0"/>
              <a:t> </a:t>
            </a:r>
            <a:r>
              <a:rPr lang="en-US" sz="2400" dirty="0" err="1"/>
              <a:t>ispitivanja</a:t>
            </a:r>
            <a:r>
              <a:rPr lang="sr-Latn-RS" sz="2400" dirty="0"/>
              <a:t>,</a:t>
            </a:r>
          </a:p>
          <a:p>
            <a:pPr algn="just"/>
            <a:endParaRPr lang="sr-Latn-RS" sz="1600" dirty="0"/>
          </a:p>
          <a:p>
            <a:pPr algn="just"/>
            <a:r>
              <a:rPr lang="sr-Latn-RS" sz="2400" dirty="0" err="1"/>
              <a:t>k</a:t>
            </a:r>
            <a:r>
              <a:rPr lang="en-US" sz="2400" dirty="0" err="1"/>
              <a:t>ontrola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ispitivanje</a:t>
            </a:r>
            <a:r>
              <a:rPr lang="en-US" sz="2400" dirty="0"/>
              <a:t> </a:t>
            </a:r>
            <a:r>
              <a:rPr lang="en-US" sz="2400" dirty="0" err="1"/>
              <a:t>podzemnih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en-US" sz="2400" dirty="0" err="1"/>
              <a:t>postavljenih</a:t>
            </a:r>
            <a:r>
              <a:rPr lang="en-US" sz="2400" dirty="0"/>
              <a:t> u </a:t>
            </a:r>
            <a:r>
              <a:rPr lang="en-US" sz="2400" dirty="0" err="1"/>
              <a:t>komo</a:t>
            </a:r>
            <a:r>
              <a:rPr lang="sr-Latn-RS" sz="2400" dirty="0"/>
              <a:t>rama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podzemnim</a:t>
            </a:r>
            <a:r>
              <a:rPr lang="en-US" sz="2400" dirty="0"/>
              <a:t> </a:t>
            </a:r>
            <a:r>
              <a:rPr lang="en-US" sz="2400" dirty="0" err="1"/>
              <a:t>galerijama</a:t>
            </a:r>
            <a:r>
              <a:rPr lang="en-US" sz="2400" dirty="0"/>
              <a:t> </a:t>
            </a:r>
            <a:r>
              <a:rPr lang="en-US" sz="2400" dirty="0" err="1"/>
              <a:t>vrši</a:t>
            </a:r>
            <a:r>
              <a:rPr lang="en-US" sz="2400" dirty="0"/>
              <a:t> se </a:t>
            </a:r>
            <a:r>
              <a:rPr lang="en-US" sz="2400" b="1" dirty="0"/>
              <a:t>u </a:t>
            </a:r>
            <a:r>
              <a:rPr lang="en-US" sz="2400" b="1" dirty="0" err="1"/>
              <a:t>rokovima</a:t>
            </a:r>
            <a:r>
              <a:rPr lang="en-US" sz="2400" b="1" dirty="0"/>
              <a:t> ne </a:t>
            </a:r>
            <a:r>
              <a:rPr lang="en-US" sz="2400" b="1" dirty="0" err="1"/>
              <a:t>dužim</a:t>
            </a:r>
            <a:r>
              <a:rPr lang="en-US" sz="2400" b="1" dirty="0"/>
              <a:t> od 3 </a:t>
            </a:r>
            <a:r>
              <a:rPr lang="en-US" sz="2400" b="1" dirty="0" err="1"/>
              <a:t>godine</a:t>
            </a:r>
            <a:r>
              <a:rPr lang="sr-Latn-RS" sz="2400" dirty="0"/>
              <a:t>,</a:t>
            </a:r>
          </a:p>
          <a:p>
            <a:pPr algn="just"/>
            <a:endParaRPr lang="sr-Latn-RS" sz="1600" dirty="0"/>
          </a:p>
          <a:p>
            <a:pPr algn="just"/>
            <a:r>
              <a:rPr lang="en-US" sz="2400" dirty="0" err="1"/>
              <a:t>ukoliko</a:t>
            </a:r>
            <a:r>
              <a:rPr lang="en-US" sz="2400" dirty="0"/>
              <a:t> je u </a:t>
            </a:r>
            <a:r>
              <a:rPr lang="en-US" sz="2400" dirty="0" err="1"/>
              <a:t>podzemne</a:t>
            </a:r>
            <a:r>
              <a:rPr lang="en-US" sz="2400" dirty="0"/>
              <a:t> </a:t>
            </a:r>
            <a:r>
              <a:rPr lang="en-US" sz="2400" dirty="0" err="1"/>
              <a:t>rezervoare</a:t>
            </a:r>
            <a:r>
              <a:rPr lang="en-US" sz="2400" dirty="0"/>
              <a:t> </a:t>
            </a:r>
            <a:r>
              <a:rPr lang="en-US" sz="2400" dirty="0" err="1"/>
              <a:t>smešten</a:t>
            </a:r>
            <a:r>
              <a:rPr lang="en-US" sz="2400" dirty="0"/>
              <a:t> </a:t>
            </a:r>
            <a:r>
              <a:rPr lang="en-US" sz="2400" dirty="0" err="1"/>
              <a:t>zapaljiv</a:t>
            </a:r>
            <a:r>
              <a:rPr lang="en-US" sz="2400" dirty="0"/>
              <a:t> fluid, </a:t>
            </a:r>
            <a:r>
              <a:rPr lang="en-US" sz="2400" dirty="0" err="1"/>
              <a:t>ukupna</a:t>
            </a:r>
            <a:r>
              <a:rPr lang="en-US" sz="2400" dirty="0"/>
              <a:t> </a:t>
            </a:r>
            <a:r>
              <a:rPr lang="en-US" sz="2400" dirty="0" err="1"/>
              <a:t>zapremina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sr-Latn-RS" sz="2400" b="1" dirty="0"/>
              <a:t>mora biti manja od </a:t>
            </a:r>
            <a:r>
              <a:rPr lang="en-US" sz="2400" b="1" dirty="0"/>
              <a:t>3000 m</a:t>
            </a:r>
            <a:r>
              <a:rPr lang="en-US" sz="2400" b="1" baseline="30000" dirty="0"/>
              <a:t>3</a:t>
            </a:r>
            <a:r>
              <a:rPr lang="en-US" sz="2400" dirty="0"/>
              <a:t>, u </a:t>
            </a:r>
            <a:r>
              <a:rPr lang="sr-Latn-RS" sz="2400" dirty="0"/>
              <a:t>protivnom</a:t>
            </a:r>
            <a:r>
              <a:rPr lang="en-US" sz="2400" dirty="0"/>
              <a:t> </a:t>
            </a:r>
            <a:r>
              <a:rPr lang="en-US" sz="2400" dirty="0" err="1"/>
              <a:t>moraju</a:t>
            </a:r>
            <a:r>
              <a:rPr lang="en-US" sz="2400" dirty="0"/>
              <a:t> se </a:t>
            </a:r>
            <a:r>
              <a:rPr lang="sr-Latn-RS" sz="2400" b="1" dirty="0"/>
              <a:t>formirati </a:t>
            </a:r>
            <a:r>
              <a:rPr lang="en-US" sz="2400" b="1" dirty="0" err="1"/>
              <a:t>grupe</a:t>
            </a:r>
            <a:r>
              <a:rPr lang="en-US" sz="2400" b="1" dirty="0"/>
              <a:t> </a:t>
            </a:r>
            <a:r>
              <a:rPr lang="en-US" sz="2400" b="1" dirty="0" err="1"/>
              <a:t>rezervoara</a:t>
            </a:r>
            <a:r>
              <a:rPr lang="en-US" sz="2400" b="1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ukupnom</a:t>
            </a:r>
            <a:r>
              <a:rPr lang="en-US" sz="2400" dirty="0"/>
              <a:t> </a:t>
            </a:r>
            <a:r>
              <a:rPr lang="en-US" sz="2400" dirty="0" err="1"/>
              <a:t>zapreminom</a:t>
            </a:r>
            <a:r>
              <a:rPr lang="en-US" sz="2400" dirty="0"/>
              <a:t> </a:t>
            </a:r>
            <a:r>
              <a:rPr lang="sr-Latn-RS" sz="2400" dirty="0"/>
              <a:t>po grupi </a:t>
            </a:r>
            <a:r>
              <a:rPr lang="en-US" sz="2400" dirty="0" err="1"/>
              <a:t>manjom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3000 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međusobnim</a:t>
            </a:r>
            <a:r>
              <a:rPr lang="en-US" sz="2400" dirty="0"/>
              <a:t> </a:t>
            </a:r>
            <a:r>
              <a:rPr lang="en-US" sz="2400" dirty="0" err="1"/>
              <a:t>udaljenjem</a:t>
            </a:r>
            <a:r>
              <a:rPr lang="en-US" sz="2400" dirty="0"/>
              <a:t> </a:t>
            </a:r>
            <a:r>
              <a:rPr lang="en-US" sz="2400" dirty="0" err="1"/>
              <a:t>najmanje</a:t>
            </a:r>
            <a:r>
              <a:rPr lang="en-US" sz="2400" dirty="0"/>
              <a:t> 60 m.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8654"/>
            <a:ext cx="8407348" cy="5000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err="1"/>
              <a:t>Zaštitne</a:t>
            </a:r>
            <a:r>
              <a:rPr lang="en-US" sz="2800" b="1" dirty="0"/>
              <a:t> </a:t>
            </a:r>
            <a:r>
              <a:rPr lang="en-US" sz="2800" b="1" dirty="0" err="1"/>
              <a:t>udaljenosti</a:t>
            </a:r>
            <a:r>
              <a:rPr lang="en-US" sz="2800" b="1" dirty="0"/>
              <a:t> </a:t>
            </a:r>
            <a:r>
              <a:rPr lang="en-US" sz="2800" b="1" dirty="0" err="1"/>
              <a:t>skladišnih</a:t>
            </a:r>
            <a:r>
              <a:rPr lang="en-US" sz="2800" b="1" dirty="0"/>
              <a:t> </a:t>
            </a:r>
            <a:r>
              <a:rPr lang="en-US" sz="2800" b="1" dirty="0" err="1"/>
              <a:t>rezervoara</a:t>
            </a:r>
            <a:r>
              <a:rPr lang="en-US" sz="2800" b="1" dirty="0"/>
              <a:t> </a:t>
            </a:r>
            <a:r>
              <a:rPr lang="en-US" sz="2800" b="1" dirty="0" err="1"/>
              <a:t>propan-butana</a:t>
            </a:r>
            <a:endParaRPr lang="sr-Latn-RS" sz="2800" b="1" dirty="0"/>
          </a:p>
          <a:p>
            <a:endParaRPr lang="sr-Latn-R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59828" cy="510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3682"/>
            <a:ext cx="8319298" cy="6643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RS" sz="2800" b="1" dirty="0"/>
              <a:t>Pokretni sudovi</a:t>
            </a:r>
          </a:p>
          <a:p>
            <a:pPr>
              <a:buFont typeface="Wingdings" pitchFamily="2" charset="2"/>
              <a:buChar char="Ø"/>
            </a:pPr>
            <a:endParaRPr lang="sr-Latn-RS" sz="1600" b="1" dirty="0"/>
          </a:p>
          <a:p>
            <a:pPr marL="0" indent="0" algn="just">
              <a:buNone/>
            </a:pPr>
            <a:r>
              <a:rPr lang="sr-Latn-RS" sz="2400" b="1" dirty="0"/>
              <a:t>Pokretni ili prenosni sudovi </a:t>
            </a:r>
            <a:r>
              <a:rPr lang="sr-Latn-RS" sz="2400" dirty="0"/>
              <a:t>pod pritiskom su oni koji menjaju mesto, od mesta punjenja (distributera) do mesta pražnjenja (potrošača).</a:t>
            </a:r>
          </a:p>
          <a:p>
            <a:pPr algn="just">
              <a:buNone/>
            </a:pPr>
            <a:endParaRPr lang="sr-Latn-RS" sz="1600" dirty="0"/>
          </a:p>
          <a:p>
            <a:pPr algn="just">
              <a:buNone/>
            </a:pPr>
            <a:r>
              <a:rPr lang="en-US" sz="2400" dirty="0" err="1"/>
              <a:t>Pokretn</a:t>
            </a:r>
            <a:r>
              <a:rPr lang="sr-Latn-RS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sudov</a:t>
            </a:r>
            <a:r>
              <a:rPr lang="sr-Latn-RS" sz="2400" dirty="0"/>
              <a:t>i</a:t>
            </a:r>
            <a:r>
              <a:rPr lang="en-US" sz="2400" dirty="0"/>
              <a:t> pod </a:t>
            </a:r>
            <a:r>
              <a:rPr lang="en-US" sz="2400" dirty="0" err="1"/>
              <a:t>pritiskom</a:t>
            </a:r>
            <a:r>
              <a:rPr lang="en-US" sz="2400" dirty="0"/>
              <a:t> del</a:t>
            </a:r>
            <a:r>
              <a:rPr lang="sr-Latn-RS" sz="2400" dirty="0"/>
              <a:t>e se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:</a:t>
            </a:r>
            <a:endParaRPr lang="sr-Latn-RS" sz="2400" dirty="0"/>
          </a:p>
          <a:p>
            <a:pPr algn="just">
              <a:buNone/>
            </a:pPr>
            <a:endParaRPr lang="en-US" sz="1000" dirty="0"/>
          </a:p>
          <a:p>
            <a:pPr lvl="0" algn="just"/>
            <a:r>
              <a:rPr lang="en-US" sz="2400" dirty="0" err="1"/>
              <a:t>pokretne</a:t>
            </a:r>
            <a:r>
              <a:rPr lang="en-US" sz="2400" dirty="0"/>
              <a:t> </a:t>
            </a:r>
            <a:r>
              <a:rPr lang="en-US" sz="2400" dirty="0" err="1"/>
              <a:t>rezervoare</a:t>
            </a:r>
            <a:r>
              <a:rPr lang="sr-Latn-RS" sz="2400" dirty="0"/>
              <a:t>;</a:t>
            </a:r>
            <a:endParaRPr lang="en-US" sz="2400" dirty="0"/>
          </a:p>
          <a:p>
            <a:pPr lvl="0" algn="just"/>
            <a:r>
              <a:rPr lang="en-US" sz="2400" dirty="0" err="1"/>
              <a:t>prenosne</a:t>
            </a:r>
            <a:r>
              <a:rPr lang="en-US" sz="2400" dirty="0"/>
              <a:t> </a:t>
            </a:r>
            <a:r>
              <a:rPr lang="en-US" sz="2400" dirty="0" err="1"/>
              <a:t>rezervoare</a:t>
            </a:r>
            <a:r>
              <a:rPr lang="sr-Latn-RS" sz="2400" dirty="0"/>
              <a:t>;</a:t>
            </a:r>
            <a:endParaRPr lang="en-US" sz="2400" dirty="0"/>
          </a:p>
          <a:p>
            <a:pPr lvl="0" algn="just"/>
            <a:r>
              <a:rPr lang="sr-Latn-RS" sz="2400" dirty="0" err="1"/>
              <a:t>b</a:t>
            </a:r>
            <a:r>
              <a:rPr lang="en-US" sz="2400" dirty="0" err="1"/>
              <a:t>urad</a:t>
            </a:r>
            <a:r>
              <a:rPr lang="sr-Latn-RS" sz="2400" dirty="0"/>
              <a:t>;</a:t>
            </a:r>
            <a:endParaRPr lang="en-US" sz="2400" dirty="0"/>
          </a:p>
          <a:p>
            <a:pPr lvl="0" algn="just"/>
            <a:r>
              <a:rPr lang="sr-Latn-RS" sz="2400" dirty="0" err="1"/>
              <a:t>b</a:t>
            </a:r>
            <a:r>
              <a:rPr lang="en-US" sz="2400" dirty="0" err="1"/>
              <a:t>oce</a:t>
            </a:r>
            <a:r>
              <a:rPr lang="sr-Latn-RS" sz="2400" dirty="0"/>
              <a:t>.</a:t>
            </a:r>
            <a:endParaRPr lang="en-US" sz="2400" dirty="0"/>
          </a:p>
          <a:p>
            <a:pPr algn="just">
              <a:buNone/>
            </a:pPr>
            <a:endParaRPr lang="sr-Latn-RS" sz="1600" dirty="0"/>
          </a:p>
          <a:p>
            <a:pPr marL="0" indent="0" algn="just">
              <a:buNone/>
            </a:pP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pokretni</a:t>
            </a:r>
            <a:r>
              <a:rPr lang="en-US" sz="2400" dirty="0"/>
              <a:t> </a:t>
            </a:r>
            <a:r>
              <a:rPr lang="en-US" sz="2400" dirty="0" err="1"/>
              <a:t>sudovi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mestu</a:t>
            </a:r>
            <a:r>
              <a:rPr lang="en-US" sz="2400" dirty="0"/>
              <a:t> </a:t>
            </a:r>
            <a:r>
              <a:rPr lang="en-US" sz="2400" dirty="0" err="1"/>
              <a:t>korišćenja</a:t>
            </a:r>
            <a:r>
              <a:rPr lang="en-US" sz="2400" dirty="0"/>
              <a:t> </a:t>
            </a:r>
            <a:r>
              <a:rPr lang="sr-Latn-RS" sz="2400" dirty="0" err="1"/>
              <a:t>u</a:t>
            </a:r>
            <a:r>
              <a:rPr lang="en-US" sz="2400" dirty="0" err="1"/>
              <a:t>čvršćuju</a:t>
            </a:r>
            <a:r>
              <a:rPr lang="en-US" sz="2400" dirty="0"/>
              <a:t> se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osiguravaju</a:t>
            </a:r>
            <a:r>
              <a:rPr lang="en-US" sz="2400" dirty="0"/>
              <a:t> od </a:t>
            </a:r>
            <a:r>
              <a:rPr lang="en-US" sz="2400" dirty="0" err="1"/>
              <a:t>prevrtanja</a:t>
            </a:r>
            <a:r>
              <a:rPr lang="en-US" sz="2400" dirty="0"/>
              <a:t>, </a:t>
            </a:r>
            <a:r>
              <a:rPr lang="en-US" sz="2400" dirty="0" err="1"/>
              <a:t>tako</a:t>
            </a:r>
            <a:r>
              <a:rPr lang="en-US" sz="2400" dirty="0"/>
              <a:t> da </a:t>
            </a:r>
            <a:r>
              <a:rPr lang="sr-Latn-RS" sz="2400" dirty="0"/>
              <a:t>se koriste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stabilni</a:t>
            </a:r>
            <a:r>
              <a:rPr lang="en-US" sz="2400" dirty="0"/>
              <a:t> </a:t>
            </a:r>
            <a:r>
              <a:rPr lang="en-US" sz="2400" dirty="0" err="1"/>
              <a:t>sudovi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4290"/>
            <a:ext cx="8463314" cy="64294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r-Latn-RS" sz="2800" b="1" dirty="0"/>
              <a:t>Pokretni rezervoari</a:t>
            </a:r>
          </a:p>
          <a:p>
            <a:endParaRPr lang="sr-Latn-RS" sz="2400" b="1" dirty="0"/>
          </a:p>
          <a:p>
            <a:pPr marL="0" indent="0" algn="just">
              <a:buNone/>
            </a:pPr>
            <a:r>
              <a:rPr lang="en-US" sz="2400" b="1" dirty="0" err="1"/>
              <a:t>Pokretni</a:t>
            </a:r>
            <a:r>
              <a:rPr lang="en-US" sz="2400" b="1" dirty="0"/>
              <a:t> </a:t>
            </a:r>
            <a:r>
              <a:rPr lang="en-US" sz="2400" b="1" dirty="0" err="1"/>
              <a:t>rezervoari</a:t>
            </a:r>
            <a:r>
              <a:rPr lang="en-US" sz="2400" b="1" dirty="0"/>
              <a:t> </a:t>
            </a:r>
            <a:r>
              <a:rPr lang="sr-Latn-RS" sz="2400" dirty="0"/>
              <a:t>-</a:t>
            </a:r>
            <a:r>
              <a:rPr lang="en-US" sz="2400" dirty="0"/>
              <a:t> </a:t>
            </a:r>
            <a:r>
              <a:rPr lang="sr-Latn-RS" sz="2400" dirty="0"/>
              <a:t>najčešće </a:t>
            </a:r>
            <a:r>
              <a:rPr lang="en-US" sz="2400" dirty="0" err="1"/>
              <a:t>cilindričnog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 u </a:t>
            </a:r>
            <a:r>
              <a:rPr lang="en-US" sz="2400" dirty="0" err="1"/>
              <a:t>horizontalnom</a:t>
            </a:r>
            <a:r>
              <a:rPr lang="en-US" sz="2400" dirty="0"/>
              <a:t> </a:t>
            </a:r>
            <a:r>
              <a:rPr lang="en-US" sz="2400" dirty="0" err="1"/>
              <a:t>položaju</a:t>
            </a:r>
            <a:r>
              <a:rPr lang="en-US" sz="2400" dirty="0"/>
              <a:t> </a:t>
            </a:r>
            <a:r>
              <a:rPr lang="en-US" sz="2400" dirty="0" err="1"/>
              <a:t>čvrsto</a:t>
            </a:r>
            <a:r>
              <a:rPr lang="en-US" sz="2400" dirty="0"/>
              <a:t> </a:t>
            </a:r>
            <a:r>
              <a:rPr lang="en-US" sz="2400" dirty="0" err="1"/>
              <a:t>povezani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postolje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nosivu</a:t>
            </a:r>
            <a:r>
              <a:rPr lang="en-US" sz="2400" dirty="0"/>
              <a:t> </a:t>
            </a:r>
            <a:r>
              <a:rPr lang="en-US" sz="2400" dirty="0" err="1"/>
              <a:t>konstrukciju</a:t>
            </a:r>
            <a:r>
              <a:rPr lang="en-US" sz="2400" dirty="0"/>
              <a:t> </a:t>
            </a:r>
            <a:r>
              <a:rPr lang="en-US" sz="2400" dirty="0" err="1"/>
              <a:t>nekog</a:t>
            </a:r>
            <a:r>
              <a:rPr lang="en-US" sz="2400" dirty="0"/>
              <a:t> </a:t>
            </a:r>
            <a:r>
              <a:rPr lang="en-US" sz="2400" dirty="0" err="1"/>
              <a:t>transportnog</a:t>
            </a:r>
            <a:r>
              <a:rPr lang="en-US" sz="2400" dirty="0"/>
              <a:t> </a:t>
            </a:r>
            <a:r>
              <a:rPr lang="en-US" sz="2400" dirty="0" err="1"/>
              <a:t>sredstva</a:t>
            </a:r>
            <a:r>
              <a:rPr lang="en-US" sz="2400" dirty="0"/>
              <a:t>.</a:t>
            </a:r>
            <a:endParaRPr lang="sr-Latn-RS" sz="2400" dirty="0"/>
          </a:p>
          <a:p>
            <a:pPr marL="0" indent="0" algn="just">
              <a:buNone/>
            </a:pPr>
            <a:endParaRPr lang="sr-Latn-RS" sz="2400" dirty="0"/>
          </a:p>
          <a:p>
            <a:pPr marL="0" indent="0" algn="just">
              <a:buNone/>
            </a:pPr>
            <a:r>
              <a:rPr lang="en-US" sz="2400" dirty="0"/>
              <a:t>U </a:t>
            </a:r>
            <a:r>
              <a:rPr lang="en-US" sz="2400" dirty="0" err="1"/>
              <a:t>zavisnosti</a:t>
            </a:r>
            <a:r>
              <a:rPr lang="en-US" sz="2400" dirty="0"/>
              <a:t> od </a:t>
            </a:r>
            <a:r>
              <a:rPr lang="en-US" sz="2400" b="1" dirty="0" err="1"/>
              <a:t>vrste</a:t>
            </a:r>
            <a:r>
              <a:rPr lang="en-US" sz="2400" b="1" dirty="0"/>
              <a:t> </a:t>
            </a:r>
            <a:r>
              <a:rPr lang="en-US" sz="2400" b="1" dirty="0" err="1"/>
              <a:t>transportnog</a:t>
            </a:r>
            <a:r>
              <a:rPr lang="en-US" sz="2400" b="1" dirty="0"/>
              <a:t> </a:t>
            </a:r>
            <a:r>
              <a:rPr lang="en-US" sz="2400" b="1" dirty="0" err="1"/>
              <a:t>sredstva</a:t>
            </a:r>
            <a:r>
              <a:rPr lang="en-US" sz="2400" b="1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učvršćeni</a:t>
            </a:r>
            <a:r>
              <a:rPr lang="en-US" sz="2400" dirty="0"/>
              <a:t>,</a:t>
            </a:r>
            <a:r>
              <a:rPr lang="sr-Latn-RS" sz="2400" dirty="0"/>
              <a:t> </a:t>
            </a:r>
            <a:r>
              <a:rPr lang="en-US" sz="2400" dirty="0" err="1"/>
              <a:t>pokretni</a:t>
            </a:r>
            <a:r>
              <a:rPr lang="en-US" sz="2400" dirty="0"/>
              <a:t> </a:t>
            </a:r>
            <a:r>
              <a:rPr lang="en-US" sz="2400" dirty="0" err="1"/>
              <a:t>rezervoari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:</a:t>
            </a:r>
            <a:endParaRPr lang="sr-Latn-RS" sz="2400" dirty="0"/>
          </a:p>
          <a:p>
            <a:pPr algn="just"/>
            <a:r>
              <a:rPr lang="en-US" sz="2400" dirty="0"/>
              <a:t>auto</a:t>
            </a:r>
            <a:r>
              <a:rPr lang="sr-Latn-RS" sz="2400" dirty="0"/>
              <a:t> cisterne,</a:t>
            </a:r>
          </a:p>
          <a:p>
            <a:pPr algn="just"/>
            <a:r>
              <a:rPr lang="en-US" sz="2400" dirty="0" err="1"/>
              <a:t>vagon</a:t>
            </a:r>
            <a:r>
              <a:rPr lang="sr-Latn-RS" sz="2400" dirty="0"/>
              <a:t> cisterne,</a:t>
            </a:r>
          </a:p>
          <a:p>
            <a:pPr algn="just"/>
            <a:r>
              <a:rPr lang="en-US" sz="2400" dirty="0" err="1"/>
              <a:t>brodske</a:t>
            </a:r>
            <a:r>
              <a:rPr lang="sr-Latn-RS" sz="2400" dirty="0"/>
              <a:t> cisterne.</a:t>
            </a:r>
          </a:p>
          <a:p>
            <a:pPr lvl="1" algn="just">
              <a:buNone/>
            </a:pPr>
            <a:endParaRPr lang="sr-Latn-RS" sz="2400" dirty="0"/>
          </a:p>
          <a:p>
            <a:pPr marL="0" indent="0" algn="just">
              <a:buNone/>
            </a:pPr>
            <a:r>
              <a:rPr lang="sr-Latn-RS" sz="2400" dirty="0"/>
              <a:t>Sredstva za transport opasnih fluida </a:t>
            </a:r>
            <a:r>
              <a:rPr lang="sr-Latn-RS" sz="2400" b="1" dirty="0"/>
              <a:t>u javnom saobraćaju</a:t>
            </a:r>
            <a:r>
              <a:rPr lang="sr-Latn-RS" sz="2400" dirty="0"/>
              <a:t>, moraju odgovarati opštim propisima za bezbednost u drumskom, železničkom, rečnom ili pomorskom saobraćaju na javnim putevima.</a:t>
            </a:r>
          </a:p>
          <a:p>
            <a:pPr marL="0" indent="0" algn="just">
              <a:buNone/>
            </a:pPr>
            <a:endParaRPr lang="sr-Latn-RS" sz="1100" dirty="0"/>
          </a:p>
          <a:p>
            <a:pPr marL="0" indent="0" algn="just">
              <a:buNone/>
            </a:pPr>
            <a:r>
              <a:rPr lang="sr-Latn-RS" sz="2400" dirty="0"/>
              <a:t> </a:t>
            </a:r>
            <a:r>
              <a:rPr lang="sr-Latn-RS" sz="1900" i="1" dirty="0"/>
              <a:t>ZAKON O TRANSPORTU OPASNE ROBE</a:t>
            </a:r>
          </a:p>
          <a:p>
            <a:pPr marL="0" indent="0" algn="just">
              <a:buNone/>
            </a:pPr>
            <a:r>
              <a:rPr lang="sr-Latn-RS" sz="1900" i="1" dirty="0"/>
              <a:t>("Sl. glasnik RS", br. 104/2016, 83/2018, 95/2018 - dr. zakon i 10/2019 - dr. zakon)</a:t>
            </a:r>
          </a:p>
          <a:p>
            <a:pPr marL="0" indent="0" algn="just">
              <a:buNone/>
            </a:pPr>
            <a:r>
              <a:rPr lang="sr-Latn-RS" sz="1900" i="1" dirty="0"/>
              <a:t>Spisak podzakonskih akata:</a:t>
            </a:r>
          </a:p>
          <a:p>
            <a:pPr marL="0" indent="0" algn="just">
              <a:buNone/>
            </a:pPr>
            <a:r>
              <a:rPr lang="sr-Latn-RS" sz="1900" i="1" dirty="0"/>
              <a:t>https://www.mgsi.gov.rs/lat/dokumenti/transport-opasne-robe-podzakonski-akti</a:t>
            </a:r>
          </a:p>
          <a:p>
            <a:pPr algn="just"/>
            <a:endParaRPr lang="sr-Latn-RS" sz="2400" dirty="0"/>
          </a:p>
          <a:p>
            <a:pPr algn="just"/>
            <a:endParaRPr lang="sr-Latn-RS" dirty="0"/>
          </a:p>
          <a:p>
            <a:pPr algn="just"/>
            <a:endParaRPr lang="sr-Latn-RS" dirty="0"/>
          </a:p>
          <a:p>
            <a:pPr algn="just"/>
            <a:endParaRPr 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364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>
                <a:latin typeface="+mn-lt"/>
              </a:rPr>
              <a:t>Negrejani sudovi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28670"/>
            <a:ext cx="8319868" cy="566868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600" dirty="0"/>
          </a:p>
          <a:p>
            <a:pPr marL="0" indent="0" algn="just">
              <a:buNone/>
            </a:pPr>
            <a:r>
              <a:rPr lang="sr-Latn-RS" sz="2400" b="1" dirty="0"/>
              <a:t>S</a:t>
            </a:r>
            <a:r>
              <a:rPr lang="en-US" sz="2400" b="1" dirty="0" err="1"/>
              <a:t>tabiln</a:t>
            </a:r>
            <a:r>
              <a:rPr lang="sr-Latn-RS" sz="2400" b="1" dirty="0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sudov</a:t>
            </a:r>
            <a:r>
              <a:rPr lang="sr-Latn-RS" sz="2400" b="1" dirty="0"/>
              <a:t>i </a:t>
            </a:r>
            <a:r>
              <a:rPr lang="sr-Latn-RS" sz="2400" dirty="0"/>
              <a:t>- </a:t>
            </a:r>
            <a:r>
              <a:rPr lang="en-US" sz="2400" dirty="0" err="1"/>
              <a:t>nepokretni</a:t>
            </a:r>
            <a:r>
              <a:rPr lang="en-US" sz="2400" dirty="0"/>
              <a:t> </a:t>
            </a:r>
            <a:r>
              <a:rPr lang="en-US" sz="2400" dirty="0" err="1"/>
              <a:t>rezervoari</a:t>
            </a:r>
            <a:r>
              <a:rPr lang="en-US" sz="2400" dirty="0"/>
              <a:t> </a:t>
            </a:r>
            <a:r>
              <a:rPr lang="sr-Latn-RS" sz="2400" dirty="0"/>
              <a:t>u </a:t>
            </a:r>
            <a:r>
              <a:rPr lang="en-US" sz="2400" dirty="0" err="1"/>
              <a:t>kojima</a:t>
            </a:r>
            <a:r>
              <a:rPr lang="en-US" sz="2400" dirty="0"/>
              <a:t> </a:t>
            </a:r>
            <a:r>
              <a:rPr lang="sr-Latn-RS" sz="2400" dirty="0"/>
              <a:t>s</a:t>
            </a:r>
            <a:r>
              <a:rPr lang="en-US" sz="2400" dirty="0"/>
              <a:t>e </a:t>
            </a:r>
            <a:r>
              <a:rPr lang="en-US" sz="2400" dirty="0" err="1"/>
              <a:t>skladi</a:t>
            </a:r>
            <a:r>
              <a:rPr lang="sr-Latn-RS" sz="2400" dirty="0"/>
              <a:t>šti</a:t>
            </a:r>
            <a:r>
              <a:rPr lang="en-US" sz="2400" dirty="0"/>
              <a:t> </a:t>
            </a:r>
            <a:r>
              <a:rPr lang="en-US" sz="2400" dirty="0" err="1"/>
              <a:t>neki</a:t>
            </a:r>
            <a:r>
              <a:rPr lang="en-US" sz="2400" dirty="0"/>
              <a:t> fluid </a:t>
            </a:r>
            <a:r>
              <a:rPr lang="en-US" sz="2400" dirty="0" err="1"/>
              <a:t>ili</a:t>
            </a:r>
            <a:r>
              <a:rPr lang="en-US" sz="2400" dirty="0"/>
              <a:t> s</a:t>
            </a:r>
            <a:r>
              <a:rPr lang="sr-Latn-RS" sz="2400" dirty="0"/>
              <a:t>e koriste</a:t>
            </a:r>
            <a:r>
              <a:rPr lang="en-US" sz="2400" dirty="0"/>
              <a:t> za </a:t>
            </a:r>
            <a:r>
              <a:rPr lang="en-US" sz="2400" dirty="0" err="1"/>
              <a:t>druge</a:t>
            </a:r>
            <a:r>
              <a:rPr lang="en-US" sz="2400" dirty="0"/>
              <a:t> </a:t>
            </a:r>
            <a:r>
              <a:rPr lang="en-US" sz="2400" dirty="0" err="1"/>
              <a:t>potrebe</a:t>
            </a:r>
            <a:r>
              <a:rPr lang="en-US" sz="2400" dirty="0"/>
              <a:t> </a:t>
            </a:r>
            <a:r>
              <a:rPr lang="sr-Latn-RS" sz="2400" dirty="0"/>
              <a:t>nekog </a:t>
            </a:r>
            <a:r>
              <a:rPr lang="en-US" sz="2400" dirty="0" err="1"/>
              <a:t>tehnološkog</a:t>
            </a:r>
            <a:r>
              <a:rPr lang="en-US" sz="2400" dirty="0"/>
              <a:t> </a:t>
            </a:r>
            <a:r>
              <a:rPr lang="en-US" sz="2400" dirty="0" err="1"/>
              <a:t>procesa</a:t>
            </a:r>
            <a:r>
              <a:rPr lang="sr-Latn-RS" sz="2400" dirty="0"/>
              <a:t>.</a:t>
            </a:r>
            <a:endParaRPr lang="en-US" sz="2400" dirty="0"/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en-US" sz="2400" b="1" dirty="0" err="1"/>
              <a:t>Prema</a:t>
            </a:r>
            <a:r>
              <a:rPr lang="en-US" sz="2400" b="1" dirty="0"/>
              <a:t> </a:t>
            </a:r>
            <a:r>
              <a:rPr lang="en-US" sz="2400" b="1" dirty="0" err="1"/>
              <a:t>mestu</a:t>
            </a:r>
            <a:r>
              <a:rPr lang="en-US" sz="2400" b="1" dirty="0"/>
              <a:t> </a:t>
            </a:r>
            <a:r>
              <a:rPr lang="en-US" sz="2400" b="1" dirty="0" err="1"/>
              <a:t>postavljanja</a:t>
            </a:r>
            <a:r>
              <a:rPr lang="en-US" sz="2400" b="1" dirty="0"/>
              <a:t> </a:t>
            </a:r>
            <a:r>
              <a:rPr lang="en-US" sz="2400" b="1" dirty="0" err="1"/>
              <a:t>mogu</a:t>
            </a:r>
            <a:r>
              <a:rPr lang="en-US" sz="2400" b="1" dirty="0"/>
              <a:t> </a:t>
            </a:r>
            <a:r>
              <a:rPr lang="en-US" sz="2400" b="1" dirty="0" err="1"/>
              <a:t>biti</a:t>
            </a:r>
            <a:r>
              <a:rPr lang="en-US" sz="2400" b="1" dirty="0"/>
              <a:t>:</a:t>
            </a:r>
          </a:p>
          <a:p>
            <a:pPr algn="just">
              <a:buNone/>
            </a:pPr>
            <a:endParaRPr lang="en-US" sz="1200" dirty="0"/>
          </a:p>
          <a:p>
            <a:pPr algn="just"/>
            <a:r>
              <a:rPr lang="en-US" sz="2400" dirty="0" err="1"/>
              <a:t>nadzemni</a:t>
            </a:r>
            <a:r>
              <a:rPr lang="sr-Latn-RS" sz="2400" dirty="0"/>
              <a:t> (</a:t>
            </a:r>
            <a:r>
              <a:rPr lang="en-US" sz="2400" dirty="0" err="1"/>
              <a:t>ređe</a:t>
            </a:r>
            <a:r>
              <a:rPr lang="en-US" sz="2400" dirty="0"/>
              <a:t> </a:t>
            </a:r>
            <a:r>
              <a:rPr lang="en-US" sz="2400" dirty="0" err="1"/>
              <a:t>poluukopani</a:t>
            </a:r>
            <a:r>
              <a:rPr lang="sr-Latn-RS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tretiraju</a:t>
            </a:r>
            <a:r>
              <a:rPr lang="en-US" sz="2400" dirty="0"/>
              <a:t> </a:t>
            </a:r>
            <a:r>
              <a:rPr lang="sr-Latn-RS" sz="2400" dirty="0"/>
              <a:t>se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nadzemni</a:t>
            </a:r>
            <a:r>
              <a:rPr lang="sr-Latn-RS" sz="2400" dirty="0"/>
              <a:t>)</a:t>
            </a:r>
            <a:endParaRPr lang="en-US" sz="2400" dirty="0"/>
          </a:p>
          <a:p>
            <a:pPr lvl="0" algn="just"/>
            <a:r>
              <a:rPr lang="en-US" sz="2400" dirty="0" err="1"/>
              <a:t>podzemni</a:t>
            </a:r>
            <a:endParaRPr lang="en-US" sz="2400" dirty="0"/>
          </a:p>
          <a:p>
            <a:pPr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 err="1"/>
              <a:t>Prema</a:t>
            </a:r>
            <a:r>
              <a:rPr lang="en-US" sz="2400" b="1" dirty="0"/>
              <a:t> </a:t>
            </a:r>
            <a:r>
              <a:rPr lang="en-US" sz="2400" b="1" dirty="0" err="1"/>
              <a:t>obliku</a:t>
            </a:r>
            <a:r>
              <a:rPr lang="en-US" sz="2400" b="1" dirty="0"/>
              <a:t> </a:t>
            </a:r>
            <a:r>
              <a:rPr lang="en-US" sz="2400" b="1" dirty="0" err="1"/>
              <a:t>mogu</a:t>
            </a:r>
            <a:r>
              <a:rPr lang="en-US" sz="2400" b="1" dirty="0"/>
              <a:t> </a:t>
            </a:r>
            <a:r>
              <a:rPr lang="en-US" sz="2400" b="1" dirty="0" err="1"/>
              <a:t>biti</a:t>
            </a:r>
            <a:r>
              <a:rPr lang="en-US" sz="2400" b="1" dirty="0"/>
              <a:t>:</a:t>
            </a:r>
          </a:p>
          <a:p>
            <a:pPr algn="just">
              <a:buNone/>
            </a:pPr>
            <a:endParaRPr lang="en-US" sz="1200" dirty="0"/>
          </a:p>
          <a:p>
            <a:pPr lvl="0" algn="just"/>
            <a:r>
              <a:rPr lang="en-US" sz="2400" dirty="0" err="1"/>
              <a:t>cilindrični</a:t>
            </a:r>
            <a:r>
              <a:rPr lang="en-US" sz="2400" dirty="0"/>
              <a:t> (</a:t>
            </a:r>
            <a:r>
              <a:rPr lang="en-US" sz="2400" dirty="0" err="1"/>
              <a:t>horizontalni</a:t>
            </a:r>
            <a:r>
              <a:rPr lang="sr-Latn-RS" sz="2400" dirty="0"/>
              <a:t> i </a:t>
            </a:r>
            <a:r>
              <a:rPr lang="en-US" sz="2400" dirty="0" err="1"/>
              <a:t>vertikalni</a:t>
            </a:r>
            <a:r>
              <a:rPr lang="en-US" sz="2400" dirty="0"/>
              <a:t>)</a:t>
            </a:r>
          </a:p>
          <a:p>
            <a:pPr lvl="0" algn="just"/>
            <a:r>
              <a:rPr lang="en-US" sz="2400" dirty="0" err="1"/>
              <a:t>sferni</a:t>
            </a:r>
            <a:r>
              <a:rPr lang="sr-Latn-RS" sz="2400" dirty="0"/>
              <a:t> (</a:t>
            </a:r>
            <a:r>
              <a:rPr lang="en-US" sz="2400" dirty="0" err="1"/>
              <a:t>koriste</a:t>
            </a:r>
            <a:r>
              <a:rPr lang="en-US" sz="2400" dirty="0"/>
              <a:t> </a:t>
            </a:r>
            <a:r>
              <a:rPr lang="sr-Latn-RS" sz="2400" dirty="0"/>
              <a:t>se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skladi</a:t>
            </a:r>
            <a:r>
              <a:rPr lang="sr-Latn-RS" sz="2400" dirty="0"/>
              <a:t>šte</a:t>
            </a:r>
            <a:r>
              <a:rPr lang="en-US" sz="2400" dirty="0" err="1"/>
              <a:t>nje</a:t>
            </a:r>
            <a:r>
              <a:rPr lang="en-US" sz="2400" dirty="0"/>
              <a:t> </a:t>
            </a:r>
            <a:r>
              <a:rPr lang="en-US" sz="2400" dirty="0" err="1"/>
              <a:t>većih</a:t>
            </a:r>
            <a:r>
              <a:rPr lang="en-US" sz="2400" dirty="0"/>
              <a:t> 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fluida</a:t>
            </a:r>
            <a:r>
              <a:rPr lang="sr-Latn-RS" sz="2400" dirty="0"/>
              <a:t>)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284669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b="1" dirty="0"/>
              <a:t>Auto cisterne</a:t>
            </a:r>
            <a:endParaRPr lang="en-US" sz="2800" b="1" dirty="0"/>
          </a:p>
        </p:txBody>
      </p:sp>
      <p:pic>
        <p:nvPicPr>
          <p:cNvPr id="3074" name="Picture 2" descr="http://www.uffa.it/sites/default/files/imagecache/make_sure_size_fits/camion_birra.jpg9PTE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96622"/>
            <a:ext cx="4850997" cy="314840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717032"/>
            <a:ext cx="6480720" cy="29580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5856" y="3429000"/>
            <a:ext cx="492300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4"/>
            <a:ext cx="2458616" cy="622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800" b="1" dirty="0"/>
              <a:t>Auto cisterne</a:t>
            </a:r>
            <a:endParaRPr lang="en-US" sz="2800" b="1" dirty="0"/>
          </a:p>
        </p:txBody>
      </p:sp>
      <p:pic>
        <p:nvPicPr>
          <p:cNvPr id="2050" name="Picture 2" descr="http://images.autoline-eu.ro/s/camion-autocisterna-MAN---3_big--120703231841680341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753310" cy="314266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48680"/>
            <a:ext cx="4320480" cy="3194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6021288"/>
            <a:ext cx="482531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404664"/>
            <a:ext cx="7467600" cy="614354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800" b="1" dirty="0"/>
              <a:t>Mere zaštite</a:t>
            </a:r>
          </a:p>
          <a:p>
            <a:endParaRPr lang="en-US" dirty="0"/>
          </a:p>
        </p:txBody>
      </p:sp>
      <p:pic>
        <p:nvPicPr>
          <p:cNvPr id="38914" name="Picture 2" descr="http://www.parrocchiaspiritosanto.pr.it/FotoConcorsoFotografico2005AltaRisoluzione/L'autociste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1469"/>
            <a:ext cx="7383764" cy="490182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27584" y="5805264"/>
            <a:ext cx="75608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758375"/>
            <a:ext cx="3312368" cy="3099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2852"/>
            <a:ext cx="8496944" cy="63104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err="1"/>
              <a:t>Ukoliko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namenjene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b="1" dirty="0"/>
              <a:t>transport </a:t>
            </a:r>
            <a:r>
              <a:rPr lang="en-US" sz="2200" b="1" dirty="0" err="1"/>
              <a:t>opasnih</a:t>
            </a:r>
            <a:r>
              <a:rPr lang="en-US" sz="2200" b="1" dirty="0"/>
              <a:t> </a:t>
            </a:r>
            <a:r>
              <a:rPr lang="en-US" sz="2200" b="1" dirty="0" err="1"/>
              <a:t>fluida</a:t>
            </a:r>
            <a:r>
              <a:rPr lang="en-US" sz="2200" b="1" dirty="0"/>
              <a:t> </a:t>
            </a:r>
            <a:r>
              <a:rPr lang="en-US" sz="2200" dirty="0" err="1"/>
              <a:t>njihova</a:t>
            </a:r>
            <a:r>
              <a:rPr lang="en-US" sz="2200" dirty="0"/>
              <a:t> </a:t>
            </a:r>
            <a:r>
              <a:rPr lang="en-US" sz="2200" dirty="0" err="1"/>
              <a:t>zapremina</a:t>
            </a:r>
            <a:r>
              <a:rPr lang="en-US" sz="2200" dirty="0"/>
              <a:t> ne </a:t>
            </a:r>
            <a:r>
              <a:rPr lang="en-US" sz="2200" dirty="0" err="1"/>
              <a:t>sme</a:t>
            </a:r>
            <a:r>
              <a:rPr lang="en-US" sz="2200" dirty="0"/>
              <a:t> </a:t>
            </a:r>
            <a:r>
              <a:rPr lang="sr-Latn-RS" sz="2200" dirty="0"/>
              <a:t>biti veća od </a:t>
            </a:r>
            <a:r>
              <a:rPr lang="en-US" sz="2200" dirty="0"/>
              <a:t>40 m</a:t>
            </a:r>
            <a:r>
              <a:rPr lang="en-US" sz="2200" baseline="30000" dirty="0"/>
              <a:t>3</a:t>
            </a:r>
            <a:r>
              <a:rPr lang="sr-Latn-RS" sz="2200" dirty="0"/>
              <a:t>.</a:t>
            </a:r>
            <a:endParaRPr lang="sr-Latn-RS" sz="2200" baseline="30000" dirty="0"/>
          </a:p>
          <a:p>
            <a:pPr marL="0" indent="0" algn="just">
              <a:buNone/>
            </a:pPr>
            <a:r>
              <a:rPr lang="sr-Latn-RS" sz="2200" dirty="0"/>
              <a:t>Sva </a:t>
            </a:r>
            <a:r>
              <a:rPr lang="en-US" sz="2200" dirty="0" err="1"/>
              <a:t>oprema</a:t>
            </a:r>
            <a:r>
              <a:rPr lang="en-US" sz="2200" dirty="0"/>
              <a:t> </a:t>
            </a:r>
            <a:r>
              <a:rPr lang="en-US" sz="2200" dirty="0" err="1"/>
              <a:t>mora</a:t>
            </a:r>
            <a:r>
              <a:rPr lang="en-US" sz="2200" dirty="0"/>
              <a:t> da </a:t>
            </a:r>
            <a:r>
              <a:rPr lang="en-US" sz="2200" dirty="0" err="1"/>
              <a:t>odgovara</a:t>
            </a:r>
            <a:r>
              <a:rPr lang="en-US" sz="2200" dirty="0"/>
              <a:t> </a:t>
            </a:r>
            <a:r>
              <a:rPr lang="en-US" sz="2200" dirty="0" err="1"/>
              <a:t>zahtevima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nadzemne</a:t>
            </a:r>
            <a:r>
              <a:rPr lang="en-US" sz="2200" dirty="0"/>
              <a:t> </a:t>
            </a:r>
            <a:r>
              <a:rPr lang="en-US" sz="2200" dirty="0" err="1"/>
              <a:t>rezervoare</a:t>
            </a:r>
            <a:r>
              <a:rPr lang="en-US" sz="2200" dirty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uvećanje</a:t>
            </a:r>
            <a:r>
              <a:rPr lang="en-US" sz="2200" dirty="0"/>
              <a:t> </a:t>
            </a:r>
            <a:r>
              <a:rPr lang="sr-Latn-RS" sz="2200" dirty="0"/>
              <a:t>sledećih </a:t>
            </a:r>
            <a:r>
              <a:rPr lang="en-US" sz="2200" dirty="0" err="1"/>
              <a:t>zahteva</a:t>
            </a:r>
            <a:r>
              <a:rPr lang="en-US" sz="2200" dirty="0"/>
              <a:t>:</a:t>
            </a:r>
            <a:endParaRPr lang="sr-Latn-RS" sz="2200" dirty="0"/>
          </a:p>
          <a:p>
            <a:pPr algn="just"/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priključcima</a:t>
            </a:r>
            <a:r>
              <a:rPr lang="en-US" sz="2200" dirty="0"/>
              <a:t> </a:t>
            </a:r>
            <a:r>
              <a:rPr lang="en-US" sz="2200" dirty="0" err="1"/>
              <a:t>gasne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tečne</a:t>
            </a:r>
            <a:r>
              <a:rPr lang="en-US" sz="2200" dirty="0"/>
              <a:t> faze </a:t>
            </a:r>
            <a:r>
              <a:rPr lang="en-US" sz="2200" dirty="0" err="1"/>
              <a:t>moraju</a:t>
            </a:r>
            <a:r>
              <a:rPr lang="en-US" sz="2200" dirty="0"/>
              <a:t> se </a:t>
            </a:r>
            <a:r>
              <a:rPr lang="en-US" sz="2200" b="1" dirty="0" err="1"/>
              <a:t>postaviti</a:t>
            </a:r>
            <a:r>
              <a:rPr lang="en-US" sz="2200" b="1" dirty="0"/>
              <a:t> </a:t>
            </a:r>
            <a:r>
              <a:rPr lang="en-US" sz="2200" b="1" dirty="0" err="1"/>
              <a:t>ventili</a:t>
            </a:r>
            <a:r>
              <a:rPr lang="en-US" sz="2200" b="1" dirty="0"/>
              <a:t> </a:t>
            </a:r>
            <a:r>
              <a:rPr lang="en-US" sz="2200" b="1" dirty="0" err="1"/>
              <a:t>protiv</a:t>
            </a:r>
            <a:r>
              <a:rPr lang="en-US" sz="2200" b="1" dirty="0"/>
              <a:t> </a:t>
            </a:r>
            <a:r>
              <a:rPr lang="en-US" sz="2200" b="1" dirty="0" err="1"/>
              <a:t>loma</a:t>
            </a:r>
            <a:r>
              <a:rPr lang="en-US" sz="2200" b="1" dirty="0"/>
              <a:t> </a:t>
            </a:r>
            <a:r>
              <a:rPr lang="en-US" sz="2200" b="1" dirty="0" err="1"/>
              <a:t>cevi</a:t>
            </a:r>
            <a:r>
              <a:rPr lang="sr-Latn-RS" sz="2200" dirty="0"/>
              <a:t> (n</a:t>
            </a:r>
            <a:r>
              <a:rPr lang="en-GB" sz="2200" dirty="0" err="1"/>
              <a:t>azivaju</a:t>
            </a:r>
            <a:r>
              <a:rPr lang="en-GB" sz="2200" dirty="0"/>
              <a:t> se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ventili</a:t>
            </a:r>
            <a:r>
              <a:rPr lang="en-GB" sz="2200" dirty="0"/>
              <a:t> </a:t>
            </a:r>
            <a:r>
              <a:rPr lang="en-GB" sz="2200" dirty="0" err="1"/>
              <a:t>za</a:t>
            </a:r>
            <a:r>
              <a:rPr lang="en-GB" sz="2200" dirty="0"/>
              <a:t> </a:t>
            </a:r>
            <a:r>
              <a:rPr lang="en-GB" sz="2200" dirty="0" err="1"/>
              <a:t>ograničavanje</a:t>
            </a:r>
            <a:r>
              <a:rPr lang="en-GB" sz="2200" dirty="0"/>
              <a:t> </a:t>
            </a:r>
            <a:r>
              <a:rPr lang="en-GB" sz="2200" dirty="0" err="1"/>
              <a:t>prekomernog</a:t>
            </a:r>
            <a:r>
              <a:rPr lang="en-GB" sz="2200" dirty="0"/>
              <a:t> </a:t>
            </a:r>
            <a:r>
              <a:rPr lang="en-GB" sz="2200" dirty="0" err="1"/>
              <a:t>protoka</a:t>
            </a:r>
            <a:r>
              <a:rPr lang="sr-Latn-RS" sz="2200" dirty="0"/>
              <a:t>)</a:t>
            </a:r>
          </a:p>
          <a:p>
            <a:pPr marL="0" indent="0" algn="just">
              <a:buNone/>
            </a:pPr>
            <a:r>
              <a:rPr lang="en-GB" sz="2200" dirty="0" err="1"/>
              <a:t>Najviše</a:t>
            </a:r>
            <a:r>
              <a:rPr lang="en-GB" sz="2200" dirty="0"/>
              <a:t> se </a:t>
            </a:r>
            <a:r>
              <a:rPr lang="en-GB" sz="2200" dirty="0" err="1"/>
              <a:t>koriste</a:t>
            </a:r>
            <a:r>
              <a:rPr lang="en-GB" sz="2200" dirty="0"/>
              <a:t> </a:t>
            </a:r>
            <a:r>
              <a:rPr lang="en-GB" sz="2200" dirty="0" err="1"/>
              <a:t>na</a:t>
            </a:r>
            <a:r>
              <a:rPr lang="en-GB" sz="2200" dirty="0"/>
              <a:t> </a:t>
            </a:r>
            <a:r>
              <a:rPr lang="en-GB" sz="2200" dirty="0" err="1"/>
              <a:t>instalacijama</a:t>
            </a:r>
            <a:r>
              <a:rPr lang="en-GB" sz="2200" dirty="0"/>
              <a:t> </a:t>
            </a:r>
            <a:r>
              <a:rPr lang="en-GB" sz="2200" dirty="0" err="1"/>
              <a:t>propan</a:t>
            </a:r>
            <a:r>
              <a:rPr lang="en-GB" sz="2200" dirty="0"/>
              <a:t>-</a:t>
            </a:r>
            <a:r>
              <a:rPr lang="en-GB" sz="2200" dirty="0" err="1"/>
              <a:t>butan</a:t>
            </a:r>
            <a:r>
              <a:rPr lang="en-GB" sz="2200" dirty="0"/>
              <a:t>-a (</a:t>
            </a:r>
            <a:r>
              <a:rPr lang="sr-Latn-RS" sz="2200" i="1" dirty="0"/>
              <a:t>k</a:t>
            </a:r>
            <a:r>
              <a:rPr lang="en-GB" sz="2200" i="1" dirty="0" err="1"/>
              <a:t>ada</a:t>
            </a:r>
            <a:r>
              <a:rPr lang="en-GB" sz="2200" i="1" dirty="0"/>
              <a:t> </a:t>
            </a:r>
            <a:r>
              <a:rPr lang="en-GB" sz="2200" i="1" dirty="0" err="1"/>
              <a:t>na</a:t>
            </a:r>
            <a:r>
              <a:rPr lang="en-GB" sz="2200" i="1" dirty="0"/>
              <a:t> </a:t>
            </a:r>
            <a:r>
              <a:rPr lang="en-GB" sz="2200" i="1" dirty="0" err="1"/>
              <a:t>cevovodu</a:t>
            </a:r>
            <a:r>
              <a:rPr lang="en-GB" sz="2200" i="1" dirty="0"/>
              <a:t> </a:t>
            </a:r>
            <a:r>
              <a:rPr lang="en-GB" sz="2200" i="1" dirty="0" err="1"/>
              <a:t>na</a:t>
            </a:r>
            <a:r>
              <a:rPr lang="en-GB" sz="2200" i="1" dirty="0"/>
              <a:t> </a:t>
            </a:r>
            <a:r>
              <a:rPr lang="en-GB" sz="2200" i="1" dirty="0" err="1"/>
              <a:t>kome</a:t>
            </a:r>
            <a:r>
              <a:rPr lang="en-GB" sz="2200" i="1" dirty="0"/>
              <a:t> se </a:t>
            </a:r>
            <a:r>
              <a:rPr lang="en-GB" sz="2200" i="1" dirty="0" err="1"/>
              <a:t>nalazi</a:t>
            </a:r>
            <a:r>
              <a:rPr lang="en-GB" sz="2200" i="1" dirty="0"/>
              <a:t> </a:t>
            </a:r>
            <a:r>
              <a:rPr lang="en-GB" sz="2200" i="1" dirty="0" err="1"/>
              <a:t>nema</a:t>
            </a:r>
            <a:r>
              <a:rPr lang="en-GB" sz="2200" i="1" dirty="0"/>
              <a:t> </a:t>
            </a:r>
            <a:r>
              <a:rPr lang="en-GB" sz="2200" i="1" dirty="0" err="1"/>
              <a:t>poremećaja</a:t>
            </a:r>
            <a:r>
              <a:rPr lang="en-GB" sz="2200" i="1" dirty="0"/>
              <a:t>, fluid </a:t>
            </a:r>
            <a:r>
              <a:rPr lang="en-GB" sz="2200" i="1" dirty="0" err="1"/>
              <a:t>nesmetano</a:t>
            </a:r>
            <a:r>
              <a:rPr lang="en-GB" sz="2200" i="1" dirty="0"/>
              <a:t> </a:t>
            </a:r>
            <a:r>
              <a:rPr lang="en-GB" sz="2200" i="1" dirty="0" err="1"/>
              <a:t>prolazi</a:t>
            </a:r>
            <a:r>
              <a:rPr lang="en-GB" sz="2200" i="1" dirty="0"/>
              <a:t> </a:t>
            </a:r>
            <a:r>
              <a:rPr lang="en-GB" sz="2200" i="1" dirty="0" err="1"/>
              <a:t>kroz</a:t>
            </a:r>
            <a:r>
              <a:rPr lang="en-GB" sz="2200" i="1" dirty="0"/>
              <a:t> </a:t>
            </a:r>
            <a:r>
              <a:rPr lang="en-GB" sz="2200" i="1" dirty="0" err="1"/>
              <a:t>ventil</a:t>
            </a:r>
            <a:r>
              <a:rPr lang="en-GB" sz="2200" i="1" dirty="0"/>
              <a:t>. </a:t>
            </a:r>
            <a:r>
              <a:rPr lang="en-GB" sz="2200" i="1" dirty="0" err="1"/>
              <a:t>Opruga</a:t>
            </a:r>
            <a:r>
              <a:rPr lang="en-GB" sz="2200" i="1" dirty="0"/>
              <a:t> </a:t>
            </a:r>
            <a:r>
              <a:rPr lang="en-GB" sz="2200" i="1" dirty="0" err="1"/>
              <a:t>odgovarajućom</a:t>
            </a:r>
            <a:r>
              <a:rPr lang="en-GB" sz="2200" i="1" dirty="0"/>
              <a:t> </a:t>
            </a:r>
            <a:r>
              <a:rPr lang="en-GB" sz="2200" i="1" dirty="0" err="1"/>
              <a:t>silom</a:t>
            </a:r>
            <a:r>
              <a:rPr lang="en-GB" sz="2200" i="1" dirty="0"/>
              <a:t> </a:t>
            </a:r>
            <a:r>
              <a:rPr lang="en-GB" sz="2200" i="1" dirty="0" err="1"/>
              <a:t>drži</a:t>
            </a:r>
            <a:r>
              <a:rPr lang="en-GB" sz="2200" i="1" dirty="0"/>
              <a:t> </a:t>
            </a:r>
            <a:r>
              <a:rPr lang="en-GB" sz="2200" i="1" dirty="0" err="1"/>
              <a:t>pečurku</a:t>
            </a:r>
            <a:r>
              <a:rPr lang="en-GB" sz="2200" i="1" dirty="0"/>
              <a:t> u </a:t>
            </a:r>
            <a:r>
              <a:rPr lang="en-GB" sz="2200" i="1" dirty="0" err="1"/>
              <a:t>otvorenom</a:t>
            </a:r>
            <a:r>
              <a:rPr lang="en-GB" sz="2200" i="1" dirty="0"/>
              <a:t> </a:t>
            </a:r>
            <a:r>
              <a:rPr lang="en-GB" sz="2200" i="1" dirty="0" err="1"/>
              <a:t>položaju</a:t>
            </a:r>
            <a:r>
              <a:rPr lang="en-GB" sz="2200" i="1" dirty="0"/>
              <a:t> u </a:t>
            </a:r>
            <a:r>
              <a:rPr lang="en-GB" sz="2200" i="1" dirty="0" err="1"/>
              <a:t>odnosu</a:t>
            </a:r>
            <a:r>
              <a:rPr lang="en-GB" sz="2200" i="1" dirty="0"/>
              <a:t> </a:t>
            </a:r>
            <a:r>
              <a:rPr lang="en-GB" sz="2200" i="1" dirty="0" err="1"/>
              <a:t>na</a:t>
            </a:r>
            <a:r>
              <a:rPr lang="en-GB" sz="2200" i="1" dirty="0"/>
              <a:t> </a:t>
            </a:r>
            <a:r>
              <a:rPr lang="en-GB" sz="2200" i="1" dirty="0" err="1"/>
              <a:t>sedište</a:t>
            </a:r>
            <a:r>
              <a:rPr lang="en-GB" sz="2200" dirty="0"/>
              <a:t>)</a:t>
            </a:r>
          </a:p>
          <a:p>
            <a:pPr lvl="1" algn="just"/>
            <a:endParaRPr lang="sr-Latn-RS" sz="2400" dirty="0"/>
          </a:p>
          <a:p>
            <a:pPr lvl="1" algn="just"/>
            <a:endParaRPr lang="sr-Latn-RS" sz="2400" dirty="0"/>
          </a:p>
          <a:p>
            <a:pPr lvl="1" algn="just"/>
            <a:endParaRPr lang="en-US" sz="2400" dirty="0"/>
          </a:p>
          <a:p>
            <a:pPr lvl="0" algn="just">
              <a:buNone/>
            </a:pPr>
            <a:endParaRPr lang="en-US" dirty="0"/>
          </a:p>
          <a:p>
            <a:pPr lvl="0" algn="just">
              <a:buNone/>
            </a:pPr>
            <a:endParaRPr lang="sr-Latn-R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3861048"/>
            <a:ext cx="362633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77" y="44624"/>
            <a:ext cx="865698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GB" sz="2200" dirty="0" err="1"/>
              <a:t>Ukoliko</a:t>
            </a:r>
            <a:r>
              <a:rPr lang="en-GB" sz="2200" dirty="0"/>
              <a:t> u </a:t>
            </a:r>
            <a:r>
              <a:rPr lang="en-GB" sz="2200" dirty="0" err="1"/>
              <a:t>cevovodu</a:t>
            </a:r>
            <a:r>
              <a:rPr lang="en-GB" sz="2200" dirty="0"/>
              <a:t> </a:t>
            </a:r>
            <a:r>
              <a:rPr lang="en-GB" sz="2200" dirty="0" err="1"/>
              <a:t>dođe</a:t>
            </a:r>
            <a:r>
              <a:rPr lang="en-GB" sz="2200" dirty="0"/>
              <a:t> do </a:t>
            </a:r>
            <a:r>
              <a:rPr lang="en-GB" sz="2200" b="1" dirty="0" err="1"/>
              <a:t>naglog</a:t>
            </a:r>
            <a:r>
              <a:rPr lang="en-GB" sz="2200" b="1" dirty="0"/>
              <a:t>  </a:t>
            </a:r>
            <a:r>
              <a:rPr lang="en-GB" sz="2200" b="1" dirty="0" err="1"/>
              <a:t>pada</a:t>
            </a:r>
            <a:r>
              <a:rPr lang="en-GB" sz="2200" b="1" dirty="0"/>
              <a:t> </a:t>
            </a:r>
            <a:r>
              <a:rPr lang="en-GB" sz="2200" b="1" dirty="0" err="1"/>
              <a:t>pritiska</a:t>
            </a:r>
            <a:r>
              <a:rPr lang="en-GB" sz="2200" b="1" dirty="0"/>
              <a:t> </a:t>
            </a:r>
            <a:r>
              <a:rPr lang="en-GB" sz="2200" dirty="0"/>
              <a:t>(</a:t>
            </a:r>
            <a:r>
              <a:rPr lang="en-GB" sz="2200" dirty="0" err="1"/>
              <a:t>usled</a:t>
            </a:r>
            <a:r>
              <a:rPr lang="en-GB" sz="2200" dirty="0"/>
              <a:t> </a:t>
            </a:r>
            <a:r>
              <a:rPr lang="en-GB" sz="2200" dirty="0" err="1"/>
              <a:t>loma</a:t>
            </a:r>
            <a:r>
              <a:rPr lang="en-GB" sz="2200" dirty="0"/>
              <a:t> </a:t>
            </a:r>
            <a:r>
              <a:rPr lang="en-GB" sz="2200" dirty="0" err="1"/>
              <a:t>cevi</a:t>
            </a:r>
            <a:r>
              <a:rPr lang="en-GB" sz="2200" dirty="0"/>
              <a:t> </a:t>
            </a:r>
            <a:r>
              <a:rPr lang="en-GB" sz="2200" dirty="0" err="1"/>
              <a:t>ili</a:t>
            </a:r>
            <a:r>
              <a:rPr lang="en-GB" sz="2200" dirty="0"/>
              <a:t> sl.), </a:t>
            </a:r>
            <a:r>
              <a:rPr lang="en-GB" sz="2200" dirty="0" err="1"/>
              <a:t>tada</a:t>
            </a:r>
            <a:r>
              <a:rPr lang="en-GB" sz="2200" dirty="0"/>
              <a:t> </a:t>
            </a:r>
            <a:r>
              <a:rPr lang="en-GB" sz="2200" dirty="0" err="1"/>
              <a:t>zbog</a:t>
            </a:r>
            <a:r>
              <a:rPr lang="en-GB" sz="2200" dirty="0"/>
              <a:t> </a:t>
            </a:r>
            <a:r>
              <a:rPr lang="en-GB" sz="2200" dirty="0" err="1"/>
              <a:t>povećane</a:t>
            </a:r>
            <a:r>
              <a:rPr lang="en-GB" sz="2200" dirty="0"/>
              <a:t> </a:t>
            </a:r>
            <a:r>
              <a:rPr lang="en-GB" sz="2200" dirty="0" err="1"/>
              <a:t>brzine</a:t>
            </a:r>
            <a:r>
              <a:rPr lang="en-GB" sz="2200" dirty="0"/>
              <a:t> </a:t>
            </a:r>
            <a:r>
              <a:rPr lang="en-GB" sz="2200" dirty="0" err="1"/>
              <a:t>strujanja</a:t>
            </a:r>
            <a:r>
              <a:rPr lang="en-GB" sz="2200" dirty="0"/>
              <a:t> </a:t>
            </a:r>
            <a:r>
              <a:rPr lang="en-GB" sz="2200" dirty="0" err="1"/>
              <a:t>fluida</a:t>
            </a:r>
            <a:r>
              <a:rPr lang="en-GB" sz="2200" dirty="0"/>
              <a:t> </a:t>
            </a:r>
            <a:r>
              <a:rPr lang="en-GB" sz="2200" dirty="0" err="1"/>
              <a:t>nastane</a:t>
            </a:r>
            <a:r>
              <a:rPr lang="en-GB" sz="2200" dirty="0"/>
              <a:t> </a:t>
            </a:r>
            <a:r>
              <a:rPr lang="en-GB" sz="2200" dirty="0" err="1"/>
              <a:t>razlika</a:t>
            </a:r>
            <a:r>
              <a:rPr lang="en-GB" sz="2200" dirty="0"/>
              <a:t> </a:t>
            </a:r>
            <a:r>
              <a:rPr lang="en-GB" sz="2200" dirty="0" err="1"/>
              <a:t>pritiska</a:t>
            </a:r>
            <a:r>
              <a:rPr lang="en-GB" sz="2200" dirty="0"/>
              <a:t>, </a:t>
            </a:r>
            <a:r>
              <a:rPr lang="en-GB" sz="2200" dirty="0" err="1"/>
              <a:t>savlada</a:t>
            </a:r>
            <a:r>
              <a:rPr lang="en-GB" sz="2200" dirty="0"/>
              <a:t> se </a:t>
            </a:r>
            <a:r>
              <a:rPr lang="en-GB" sz="2200" dirty="0" err="1"/>
              <a:t>sila</a:t>
            </a:r>
            <a:r>
              <a:rPr lang="en-GB" sz="2200" dirty="0"/>
              <a:t> </a:t>
            </a:r>
            <a:r>
              <a:rPr lang="en-GB" sz="2200" dirty="0" err="1"/>
              <a:t>opruge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zatvara</a:t>
            </a:r>
            <a:r>
              <a:rPr lang="en-GB" sz="2200" dirty="0"/>
              <a:t> </a:t>
            </a:r>
            <a:r>
              <a:rPr lang="en-GB" sz="2200" dirty="0" err="1"/>
              <a:t>ventil</a:t>
            </a:r>
            <a:r>
              <a:rPr lang="sr-Latn-RS" sz="2200" dirty="0"/>
              <a:t> - t</a:t>
            </a:r>
            <a:r>
              <a:rPr lang="en-GB" sz="2200" dirty="0" err="1"/>
              <a:t>ako</a:t>
            </a:r>
            <a:r>
              <a:rPr lang="en-GB" sz="2200" dirty="0"/>
              <a:t> se </a:t>
            </a:r>
            <a:r>
              <a:rPr lang="en-GB" sz="2200" dirty="0" err="1"/>
              <a:t>sprečava</a:t>
            </a:r>
            <a:r>
              <a:rPr lang="en-GB" sz="2200" dirty="0"/>
              <a:t> </a:t>
            </a:r>
            <a:r>
              <a:rPr lang="en-GB" sz="2200" dirty="0" err="1"/>
              <a:t>nekontrolisano</a:t>
            </a:r>
            <a:r>
              <a:rPr lang="en-GB" sz="2200" dirty="0"/>
              <a:t> </a:t>
            </a:r>
            <a:r>
              <a:rPr lang="en-GB" sz="2200" dirty="0" err="1"/>
              <a:t>isticanje</a:t>
            </a:r>
            <a:r>
              <a:rPr lang="en-GB" sz="2200" dirty="0"/>
              <a:t> </a:t>
            </a:r>
            <a:r>
              <a:rPr lang="en-GB" sz="2200" dirty="0" err="1"/>
              <a:t>fluida</a:t>
            </a:r>
            <a:r>
              <a:rPr lang="en-GB" sz="2200" dirty="0"/>
              <a:t> u </a:t>
            </a:r>
            <a:r>
              <a:rPr lang="en-GB" sz="2200" dirty="0" err="1"/>
              <a:t>atmosferu</a:t>
            </a:r>
            <a:r>
              <a:rPr lang="en-GB" sz="2200" dirty="0"/>
              <a:t> i </a:t>
            </a:r>
            <a:r>
              <a:rPr lang="en-GB" sz="2200" dirty="0" err="1"/>
              <a:t>štite</a:t>
            </a:r>
            <a:r>
              <a:rPr lang="en-GB" sz="2200" dirty="0"/>
              <a:t> </a:t>
            </a:r>
            <a:r>
              <a:rPr lang="en-GB" sz="2200" dirty="0" err="1"/>
              <a:t>delovi</a:t>
            </a:r>
            <a:r>
              <a:rPr lang="en-GB" sz="2200" dirty="0"/>
              <a:t> </a:t>
            </a:r>
            <a:r>
              <a:rPr lang="en-GB" sz="2200" dirty="0" err="1"/>
              <a:t>postrojenja</a:t>
            </a:r>
            <a:r>
              <a:rPr lang="en-GB" sz="2200" dirty="0"/>
              <a:t>, </a:t>
            </a:r>
            <a:r>
              <a:rPr lang="en-GB" sz="2200" dirty="0" err="1"/>
              <a:t>omogućava</a:t>
            </a:r>
            <a:r>
              <a:rPr lang="en-GB" sz="2200" dirty="0"/>
              <a:t> </a:t>
            </a:r>
            <a:r>
              <a:rPr lang="en-GB" sz="2200" dirty="0" err="1"/>
              <a:t>brza</a:t>
            </a:r>
            <a:r>
              <a:rPr lang="en-GB" sz="2200" dirty="0"/>
              <a:t> i </a:t>
            </a:r>
            <a:r>
              <a:rPr lang="en-GB" sz="2200" dirty="0" err="1"/>
              <a:t>efikasna</a:t>
            </a:r>
            <a:r>
              <a:rPr lang="en-GB" sz="2200" dirty="0"/>
              <a:t> </a:t>
            </a:r>
            <a:r>
              <a:rPr lang="en-GB" sz="2200" dirty="0" err="1"/>
              <a:t>popravka</a:t>
            </a:r>
            <a:r>
              <a:rPr lang="sr-Latn-RS" sz="2200" dirty="0"/>
              <a:t>.</a:t>
            </a:r>
            <a:endParaRPr lang="en-US" sz="2200" dirty="0"/>
          </a:p>
          <a:p>
            <a:pPr lvl="1" algn="just"/>
            <a:endParaRPr lang="sr-Latn-RS" sz="1000" dirty="0"/>
          </a:p>
          <a:p>
            <a:pPr lvl="1" algn="just"/>
            <a:r>
              <a:rPr lang="sr-Latn-RS" sz="2200" dirty="0"/>
              <a:t>P</a:t>
            </a:r>
            <a:r>
              <a:rPr lang="en-US" sz="2200" dirty="0" err="1"/>
              <a:t>okazivač</a:t>
            </a:r>
            <a:r>
              <a:rPr lang="en-US" sz="2200" dirty="0"/>
              <a:t> </a:t>
            </a:r>
            <a:r>
              <a:rPr lang="en-US" sz="2200" dirty="0" err="1"/>
              <a:t>nivoa</a:t>
            </a:r>
            <a:r>
              <a:rPr lang="en-US" sz="2200" dirty="0"/>
              <a:t> </a:t>
            </a:r>
            <a:r>
              <a:rPr lang="en-US" sz="2200" dirty="0" err="1"/>
              <a:t>tečne</a:t>
            </a:r>
            <a:r>
              <a:rPr lang="en-US" sz="2200" dirty="0"/>
              <a:t> faze </a:t>
            </a:r>
            <a:r>
              <a:rPr lang="en-US" sz="2200" dirty="0" err="1"/>
              <a:t>mora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rotacioni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dodatkom</a:t>
            </a:r>
            <a:r>
              <a:rPr lang="en-US" sz="2200" dirty="0"/>
              <a:t> </a:t>
            </a:r>
            <a:r>
              <a:rPr lang="en-US" sz="2200" dirty="0" err="1"/>
              <a:t>fiksne</a:t>
            </a:r>
            <a:r>
              <a:rPr lang="en-US" sz="2200" dirty="0"/>
              <a:t> </a:t>
            </a:r>
            <a:r>
              <a:rPr lang="en-US" sz="2200" dirty="0" err="1"/>
              <a:t>cevi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maksimalni</a:t>
            </a:r>
            <a:r>
              <a:rPr lang="en-US" sz="2200" dirty="0"/>
              <a:t> </a:t>
            </a:r>
            <a:r>
              <a:rPr lang="en-US" sz="2200" dirty="0" err="1"/>
              <a:t>nivo</a:t>
            </a:r>
            <a:r>
              <a:rPr lang="sr-Latn-RS" sz="2200" dirty="0"/>
              <a:t>.</a:t>
            </a:r>
          </a:p>
          <a:p>
            <a:pPr lvl="1" algn="just"/>
            <a:endParaRPr lang="sr-Latn-RS" sz="1000" dirty="0"/>
          </a:p>
          <a:p>
            <a:pPr lvl="1" algn="just"/>
            <a:r>
              <a:rPr lang="sr-Latn-RS" sz="2200" dirty="0"/>
              <a:t>U</a:t>
            </a:r>
            <a:r>
              <a:rPr lang="en-US" sz="2200" dirty="0" err="1"/>
              <a:t>potreba</a:t>
            </a:r>
            <a:r>
              <a:rPr lang="en-US" sz="2200" dirty="0"/>
              <a:t> </a:t>
            </a:r>
            <a:r>
              <a:rPr lang="en-US" sz="2200" dirty="0" err="1"/>
              <a:t>pokazivača</a:t>
            </a:r>
            <a:r>
              <a:rPr lang="en-US" sz="2200" dirty="0"/>
              <a:t> </a:t>
            </a:r>
            <a:r>
              <a:rPr lang="en-US" sz="2200" dirty="0" err="1"/>
              <a:t>nivoa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plovkom</a:t>
            </a:r>
            <a:r>
              <a:rPr lang="sr-Latn-RS" sz="2200" dirty="0"/>
              <a:t> </a:t>
            </a:r>
            <a:r>
              <a:rPr lang="en-US" sz="2200" dirty="0" err="1"/>
              <a:t>nije</a:t>
            </a:r>
            <a:r>
              <a:rPr lang="en-US" sz="2200" dirty="0"/>
              <a:t> do</a:t>
            </a:r>
            <a:r>
              <a:rPr lang="sr-Latn-RS" sz="2200" dirty="0"/>
              <a:t>zvoljena.</a:t>
            </a:r>
          </a:p>
          <a:p>
            <a:pPr lvl="1" algn="just"/>
            <a:endParaRPr lang="sr-Latn-RS" sz="1000" dirty="0"/>
          </a:p>
          <a:p>
            <a:pPr lvl="1" algn="just"/>
            <a:r>
              <a:rPr lang="sr-Latn-RS" sz="2200" dirty="0"/>
              <a:t>U</a:t>
            </a:r>
            <a:r>
              <a:rPr lang="en-US" sz="2200" dirty="0"/>
              <a:t> </a:t>
            </a:r>
            <a:r>
              <a:rPr lang="en-US" sz="2200" dirty="0" err="1"/>
              <a:t>posebnim</a:t>
            </a:r>
            <a:r>
              <a:rPr lang="en-US" sz="2200" dirty="0"/>
              <a:t> </a:t>
            </a:r>
            <a:r>
              <a:rPr lang="en-US" sz="2200" dirty="0" err="1"/>
              <a:t>zaštitnim</a:t>
            </a:r>
            <a:r>
              <a:rPr lang="en-US" sz="2200" dirty="0"/>
              <a:t> </a:t>
            </a:r>
            <a:r>
              <a:rPr lang="en-US" sz="2200" dirty="0" err="1"/>
              <a:t>cevima</a:t>
            </a:r>
            <a:r>
              <a:rPr lang="en-US" sz="2200" dirty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rezervoar</a:t>
            </a:r>
            <a:r>
              <a:rPr lang="en-US" sz="2200" dirty="0"/>
              <a:t> </a:t>
            </a:r>
            <a:r>
              <a:rPr lang="en-US" sz="2200" dirty="0" err="1"/>
              <a:t>smešten</a:t>
            </a:r>
            <a:r>
              <a:rPr lang="sr-Latn-RS" sz="2200" dirty="0"/>
              <a:t>e</a:t>
            </a:r>
            <a:r>
              <a:rPr lang="en-US" sz="2200" dirty="0"/>
              <a:t> </a:t>
            </a:r>
            <a:r>
              <a:rPr lang="sr-Latn-RS" sz="2200" dirty="0"/>
              <a:t>su </a:t>
            </a:r>
            <a:r>
              <a:rPr lang="en-US" sz="2200" dirty="0" err="1"/>
              <a:t>dve</a:t>
            </a:r>
            <a:r>
              <a:rPr lang="en-US" sz="2200" dirty="0"/>
              <a:t> </a:t>
            </a:r>
            <a:r>
              <a:rPr lang="en-US" sz="2200" dirty="0" err="1"/>
              <a:t>fleksibilne</a:t>
            </a:r>
            <a:r>
              <a:rPr lang="en-US" sz="2200" dirty="0"/>
              <a:t> </a:t>
            </a:r>
            <a:r>
              <a:rPr lang="en-US" sz="2200" dirty="0" err="1"/>
              <a:t>cevi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spajanje</a:t>
            </a:r>
            <a:r>
              <a:rPr lang="en-US" sz="2200" dirty="0"/>
              <a:t> </a:t>
            </a:r>
            <a:r>
              <a:rPr lang="en-US" sz="2200" dirty="0" err="1"/>
              <a:t>priključaka</a:t>
            </a:r>
            <a:r>
              <a:rPr lang="sr-Latn-RS" sz="2200" dirty="0"/>
              <a:t>.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789040"/>
            <a:ext cx="2752331" cy="2752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4017634"/>
            <a:ext cx="2670483" cy="2451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265853"/>
            <a:ext cx="3802844" cy="22594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B6DE1B-58BC-49A3-AF1F-5555BFFF507F}"/>
              </a:ext>
            </a:extLst>
          </p:cNvPr>
          <p:cNvSpPr/>
          <p:nvPr/>
        </p:nvSpPr>
        <p:spPr>
          <a:xfrm>
            <a:off x="2411760" y="4149080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394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8535322" cy="6264696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sr-Latn-RS" sz="2400" dirty="0"/>
              <a:t>P</a:t>
            </a:r>
            <a:r>
              <a:rPr lang="en-US" sz="2400" dirty="0" err="1"/>
              <a:t>riključci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b="1" dirty="0" err="1"/>
              <a:t>pražnjenje</a:t>
            </a:r>
            <a:r>
              <a:rPr lang="en-US" sz="2400" b="1" dirty="0"/>
              <a:t> </a:t>
            </a:r>
            <a:r>
              <a:rPr lang="en-US" sz="2400" b="1" dirty="0" err="1"/>
              <a:t>gasne</a:t>
            </a:r>
            <a:r>
              <a:rPr lang="en-US" sz="2400" b="1" dirty="0"/>
              <a:t> i </a:t>
            </a:r>
            <a:r>
              <a:rPr lang="en-US" sz="2400" b="1" dirty="0" err="1"/>
              <a:t>tečne</a:t>
            </a:r>
            <a:r>
              <a:rPr lang="en-US" sz="2400" b="1" dirty="0"/>
              <a:t> faze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snabdeveni</a:t>
            </a:r>
            <a:r>
              <a:rPr lang="en-US" sz="2400" dirty="0"/>
              <a:t> </a:t>
            </a:r>
            <a:r>
              <a:rPr lang="en-US" sz="2400" dirty="0" err="1"/>
              <a:t>brzootvarajućim</a:t>
            </a:r>
            <a:r>
              <a:rPr lang="en-US" sz="2400" dirty="0"/>
              <a:t> </a:t>
            </a:r>
            <a:r>
              <a:rPr lang="en-US" sz="2400" dirty="0" err="1"/>
              <a:t>ventilima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spolj</a:t>
            </a:r>
            <a:r>
              <a:rPr lang="sr-Latn-RS" sz="2400" dirty="0"/>
              <a:t>aš</a:t>
            </a:r>
            <a:r>
              <a:rPr lang="en-US" sz="2400" dirty="0"/>
              <a:t>n</a:t>
            </a:r>
            <a:r>
              <a:rPr lang="sr-Latn-RS" sz="2400" dirty="0"/>
              <a:t>j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poteznim</a:t>
            </a:r>
            <a:r>
              <a:rPr lang="en-US" sz="2400" dirty="0"/>
              <a:t> </a:t>
            </a:r>
            <a:r>
              <a:rPr lang="en-US" sz="2400" dirty="0" err="1"/>
              <a:t>zatvaračima</a:t>
            </a:r>
            <a:r>
              <a:rPr lang="sr-Latn-RS" sz="2400" dirty="0"/>
              <a:t>.</a:t>
            </a:r>
          </a:p>
          <a:p>
            <a:pPr marL="457200" lvl="1" indent="0" algn="just">
              <a:buNone/>
            </a:pPr>
            <a:endParaRPr lang="sr-Latn-RS" sz="2400" dirty="0"/>
          </a:p>
          <a:p>
            <a:pPr marL="457200" lvl="1" indent="0" algn="just">
              <a:buNone/>
            </a:pPr>
            <a:r>
              <a:rPr lang="sr-Latn-RS" sz="2400" dirty="0"/>
              <a:t>I</a:t>
            </a:r>
            <a:r>
              <a:rPr lang="en-US" sz="2400" dirty="0" err="1"/>
              <a:t>zmeđu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zaporna</a:t>
            </a:r>
            <a:r>
              <a:rPr lang="en-US" sz="2400" dirty="0"/>
              <a:t> </a:t>
            </a:r>
            <a:r>
              <a:rPr lang="en-US" sz="2400" dirty="0" err="1"/>
              <a:t>organa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vodu</a:t>
            </a:r>
            <a:r>
              <a:rPr lang="en-US" sz="2400" dirty="0"/>
              <a:t> </a:t>
            </a:r>
            <a:r>
              <a:rPr lang="en-US" sz="2400" dirty="0" err="1"/>
              <a:t>tečne</a:t>
            </a:r>
            <a:r>
              <a:rPr lang="en-US" sz="2400" dirty="0"/>
              <a:t> faze </a:t>
            </a:r>
            <a:r>
              <a:rPr lang="en-US" sz="2400" dirty="0" err="1"/>
              <a:t>gasa</a:t>
            </a:r>
            <a:r>
              <a:rPr lang="en-US" sz="2400" dirty="0"/>
              <a:t> </a:t>
            </a:r>
            <a:r>
              <a:rPr lang="en-US" sz="2400" b="1" dirty="0" err="1"/>
              <a:t>mora</a:t>
            </a:r>
            <a:r>
              <a:rPr lang="en-US" sz="2400" b="1" dirty="0"/>
              <a:t> </a:t>
            </a:r>
            <a:r>
              <a:rPr lang="en-US" sz="2400" b="1" dirty="0" err="1"/>
              <a:t>biti</a:t>
            </a:r>
            <a:r>
              <a:rPr lang="en-US" sz="2400" b="1" dirty="0"/>
              <a:t> </a:t>
            </a:r>
            <a:r>
              <a:rPr lang="en-US" sz="2400" b="1" dirty="0" err="1"/>
              <a:t>ugrađen</a:t>
            </a:r>
            <a:r>
              <a:rPr lang="en-US" sz="2400" b="1" dirty="0"/>
              <a:t> </a:t>
            </a:r>
            <a:r>
              <a:rPr lang="sr-Latn-RS" sz="2400" b="1" dirty="0"/>
              <a:t>V.S.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vodu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pumpe</a:t>
            </a:r>
            <a:r>
              <a:rPr lang="sr-Latn-RS" sz="2400" dirty="0"/>
              <a:t>.</a:t>
            </a:r>
          </a:p>
          <a:p>
            <a:pPr marL="457200" lvl="1" indent="0" algn="just">
              <a:buNone/>
            </a:pPr>
            <a:endParaRPr lang="sr-Latn-RS" sz="2400" dirty="0"/>
          </a:p>
          <a:p>
            <a:pPr marL="457200" lvl="1" indent="0" algn="just">
              <a:buNone/>
            </a:pPr>
            <a:r>
              <a:rPr lang="sr-Latn-RS" sz="2400" b="1" dirty="0"/>
              <a:t>P</a:t>
            </a:r>
            <a:r>
              <a:rPr lang="en-US" sz="2400" b="1" dirty="0" err="1"/>
              <a:t>riključci</a:t>
            </a:r>
            <a:r>
              <a:rPr lang="en-US" sz="2400" b="1" dirty="0"/>
              <a:t> </a:t>
            </a:r>
            <a:r>
              <a:rPr lang="en-US" sz="2400" b="1" dirty="0" err="1"/>
              <a:t>električne</a:t>
            </a:r>
            <a:r>
              <a:rPr lang="en-US" sz="2400" b="1" dirty="0"/>
              <a:t> </a:t>
            </a:r>
            <a:r>
              <a:rPr lang="en-US" sz="2400" b="1" dirty="0" err="1"/>
              <a:t>struje</a:t>
            </a:r>
            <a:r>
              <a:rPr lang="en-US" sz="2400" b="1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pogon</a:t>
            </a:r>
            <a:r>
              <a:rPr lang="en-US" sz="2400" dirty="0"/>
              <a:t> </a:t>
            </a:r>
            <a:r>
              <a:rPr lang="en-US" sz="2400" dirty="0" err="1"/>
              <a:t>elektromotora</a:t>
            </a:r>
            <a:r>
              <a:rPr lang="en-US" sz="2400" dirty="0"/>
              <a:t> </a:t>
            </a:r>
            <a:r>
              <a:rPr lang="en-US" sz="2400" dirty="0" err="1"/>
              <a:t>mora</a:t>
            </a:r>
            <a:r>
              <a:rPr lang="sr-Latn-RS" sz="2400" dirty="0"/>
              <a:t>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eksploziono</a:t>
            </a:r>
            <a:r>
              <a:rPr lang="en-US" sz="2400" dirty="0"/>
              <a:t> </a:t>
            </a:r>
            <a:r>
              <a:rPr lang="en-US" sz="2400" dirty="0" err="1"/>
              <a:t>zaštićen</a:t>
            </a:r>
            <a:r>
              <a:rPr lang="sr-Latn-RS" sz="2400" dirty="0"/>
              <a:t>i.</a:t>
            </a:r>
          </a:p>
          <a:p>
            <a:pPr marL="457200" lvl="1" indent="0" algn="just">
              <a:buNone/>
            </a:pPr>
            <a:endParaRPr lang="sr-Latn-RS" sz="2400" dirty="0"/>
          </a:p>
          <a:p>
            <a:pPr marL="457200" lvl="1" indent="0" algn="just">
              <a:buNone/>
            </a:pPr>
            <a:r>
              <a:rPr lang="sr-Latn-RS" sz="2400" dirty="0" err="1"/>
              <a:t>I</a:t>
            </a:r>
            <a:r>
              <a:rPr lang="en-US" sz="2400" dirty="0" err="1"/>
              <a:t>zduvni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motora</a:t>
            </a:r>
            <a:r>
              <a:rPr lang="en-US" sz="2400" dirty="0"/>
              <a:t> </a:t>
            </a:r>
            <a:r>
              <a:rPr lang="sr-Latn-RS" sz="2400" dirty="0"/>
              <a:t>vozila, </a:t>
            </a:r>
            <a:r>
              <a:rPr lang="en-US" sz="2400" dirty="0" err="1"/>
              <a:t>mora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opremljen</a:t>
            </a:r>
            <a:r>
              <a:rPr lang="en-US" sz="2400" dirty="0"/>
              <a:t> </a:t>
            </a:r>
            <a:r>
              <a:rPr lang="en-US" sz="2400" b="1" dirty="0" err="1"/>
              <a:t>prigušivačem</a:t>
            </a:r>
            <a:r>
              <a:rPr lang="en-US" sz="2400" b="1" dirty="0"/>
              <a:t> i </a:t>
            </a:r>
            <a:r>
              <a:rPr lang="en-US" sz="2400" b="1" dirty="0" err="1"/>
              <a:t>hvatač</a:t>
            </a:r>
            <a:r>
              <a:rPr lang="sr-Latn-RS" sz="2400" b="1" dirty="0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varnic</a:t>
            </a:r>
            <a:r>
              <a:rPr lang="sr-Latn-RS" sz="2400" b="1" dirty="0"/>
              <a:t>a</a:t>
            </a:r>
            <a:r>
              <a:rPr lang="sr-Latn-RS" sz="2400" dirty="0"/>
              <a:t>.</a:t>
            </a:r>
          </a:p>
          <a:p>
            <a:pPr marL="457200" lvl="1" indent="0" algn="just">
              <a:buNone/>
            </a:pPr>
            <a:endParaRPr lang="sr-Latn-RS" sz="2400" dirty="0"/>
          </a:p>
          <a:p>
            <a:pPr marL="457200" lvl="1" indent="0" algn="just">
              <a:buNone/>
            </a:pPr>
            <a:r>
              <a:rPr lang="sr-Latn-RS" sz="2400" b="1" dirty="0"/>
              <a:t>Hvatač varnica </a:t>
            </a:r>
            <a:r>
              <a:rPr lang="sr-Latn-RS" sz="2400" dirty="0"/>
              <a:t>mora biti </a:t>
            </a:r>
            <a:r>
              <a:rPr lang="en-US" sz="2400" dirty="0" err="1"/>
              <a:t>udaljen</a:t>
            </a:r>
            <a:r>
              <a:rPr lang="en-US" sz="2400" dirty="0"/>
              <a:t> </a:t>
            </a:r>
            <a:r>
              <a:rPr lang="en-US" sz="2400" dirty="0" err="1"/>
              <a:t>najmanje</a:t>
            </a:r>
            <a:r>
              <a:rPr lang="en-US" sz="2400" dirty="0"/>
              <a:t> 1.5 m od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dovođenje</a:t>
            </a:r>
            <a:r>
              <a:rPr lang="en-US" sz="2400" dirty="0"/>
              <a:t> </a:t>
            </a:r>
            <a:r>
              <a:rPr lang="en-US" sz="2400" dirty="0" err="1"/>
              <a:t>pogonskog</a:t>
            </a:r>
            <a:r>
              <a:rPr lang="en-US" sz="2400" dirty="0"/>
              <a:t> </a:t>
            </a:r>
            <a:r>
              <a:rPr lang="en-US" sz="2400" dirty="0" err="1"/>
              <a:t>goriva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od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ventila</a:t>
            </a:r>
            <a:r>
              <a:rPr lang="en-US" sz="2400" dirty="0"/>
              <a:t>, </a:t>
            </a:r>
            <a:r>
              <a:rPr lang="en-US" sz="2400" dirty="0" err="1"/>
              <a:t>pumpi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cevi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tečn</a:t>
            </a:r>
            <a:r>
              <a:rPr lang="sr-Latn-RS" sz="2400" dirty="0"/>
              <a:t>i</a:t>
            </a:r>
            <a:r>
              <a:rPr lang="en-US" sz="2400" dirty="0"/>
              <a:t> gas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/>
              <a:t>drugi</a:t>
            </a:r>
            <a:r>
              <a:rPr lang="en-US" sz="2400" dirty="0"/>
              <a:t> </a:t>
            </a:r>
            <a:r>
              <a:rPr lang="en-US" sz="2400" dirty="0" err="1"/>
              <a:t>opasan</a:t>
            </a:r>
            <a:r>
              <a:rPr lang="en-US" sz="2400" dirty="0"/>
              <a:t> fluid</a:t>
            </a:r>
            <a:r>
              <a:rPr lang="sr-Latn-RS" sz="2400" dirty="0"/>
              <a:t>.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97666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r-Latn-RS" sz="2400" dirty="0" err="1"/>
              <a:t>V</a:t>
            </a:r>
            <a:r>
              <a:rPr lang="en-US" sz="2400" dirty="0" err="1"/>
              <a:t>ozilo</a:t>
            </a:r>
            <a:r>
              <a:rPr lang="en-US" sz="2400" dirty="0"/>
              <a:t> </a:t>
            </a:r>
            <a:r>
              <a:rPr lang="en-US" sz="2400" dirty="0" err="1"/>
              <a:t>mora</a:t>
            </a:r>
            <a:r>
              <a:rPr lang="en-US" sz="2400" dirty="0"/>
              <a:t> da </a:t>
            </a:r>
            <a:r>
              <a:rPr lang="en-US" sz="2400" dirty="0" err="1"/>
              <a:t>vuče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so</a:t>
            </a:r>
            <a:r>
              <a:rPr lang="sr-Latn-RS" sz="2400" dirty="0"/>
              <a:t>b</a:t>
            </a:r>
            <a:r>
              <a:rPr lang="en-US" sz="2400" dirty="0"/>
              <a:t>om </a:t>
            </a:r>
            <a:r>
              <a:rPr lang="en-US" sz="2400" b="1" dirty="0" err="1"/>
              <a:t>pletenu</a:t>
            </a:r>
            <a:r>
              <a:rPr lang="en-US" sz="2400" b="1" dirty="0"/>
              <a:t> </a:t>
            </a:r>
            <a:r>
              <a:rPr lang="en-US" sz="2400" b="1" dirty="0" err="1"/>
              <a:t>metalnu</a:t>
            </a:r>
            <a:r>
              <a:rPr lang="en-US" sz="2400" b="1" dirty="0"/>
              <a:t> </a:t>
            </a:r>
            <a:r>
              <a:rPr lang="en-US" sz="2400" b="1" dirty="0" err="1"/>
              <a:t>traku</a:t>
            </a:r>
            <a:r>
              <a:rPr lang="sr-Latn-RS" sz="2400" b="1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opušten</a:t>
            </a:r>
            <a:r>
              <a:rPr lang="sr-Latn-RS" sz="2400" dirty="0"/>
              <a:t>u</a:t>
            </a:r>
            <a:r>
              <a:rPr lang="en-US" sz="2400" dirty="0"/>
              <a:t> do</a:t>
            </a:r>
            <a:r>
              <a:rPr lang="sr-Latn-RS" sz="2400" dirty="0"/>
              <a:t> </a:t>
            </a:r>
            <a:r>
              <a:rPr lang="en-US" sz="2400" dirty="0" err="1"/>
              <a:t>zemlje</a:t>
            </a:r>
            <a:r>
              <a:rPr lang="sr-Latn-RS" sz="2400" dirty="0"/>
              <a:t>,</a:t>
            </a:r>
            <a:r>
              <a:rPr lang="en-US" sz="2400" dirty="0"/>
              <a:t> za </a:t>
            </a:r>
            <a:r>
              <a:rPr lang="en-US" sz="2400" dirty="0" err="1"/>
              <a:t>odvođenje</a:t>
            </a:r>
            <a:r>
              <a:rPr lang="en-US" sz="2400" dirty="0"/>
              <a:t> </a:t>
            </a:r>
            <a:r>
              <a:rPr lang="en-US" sz="2400" dirty="0" err="1"/>
              <a:t>statičkog</a:t>
            </a:r>
            <a:r>
              <a:rPr lang="en-US" sz="2400" dirty="0"/>
              <a:t> </a:t>
            </a:r>
            <a:r>
              <a:rPr lang="en-US" sz="2400" dirty="0" err="1"/>
              <a:t>elektriciteta</a:t>
            </a:r>
            <a:r>
              <a:rPr lang="sr-Latn-RS" sz="2400" dirty="0"/>
              <a:t>.</a:t>
            </a:r>
          </a:p>
          <a:p>
            <a:pPr lvl="0" algn="just"/>
            <a:endParaRPr lang="en-US" sz="1000" dirty="0"/>
          </a:p>
          <a:p>
            <a:pPr marL="0" lvl="0" indent="0" algn="just">
              <a:buNone/>
            </a:pPr>
            <a:r>
              <a:rPr lang="sr-Latn-RS" sz="2400" dirty="0"/>
              <a:t>V</a:t>
            </a:r>
            <a:r>
              <a:rPr lang="en-US" sz="2400" dirty="0" err="1"/>
              <a:t>ozilo</a:t>
            </a:r>
            <a:r>
              <a:rPr lang="en-US" sz="2400" dirty="0"/>
              <a:t> </a:t>
            </a:r>
            <a:r>
              <a:rPr lang="en-US" sz="2400" dirty="0" err="1"/>
              <a:t>mora</a:t>
            </a:r>
            <a:r>
              <a:rPr lang="en-US" sz="2400" dirty="0"/>
              <a:t> da </a:t>
            </a:r>
            <a:r>
              <a:rPr lang="sr-Latn-RS" sz="2400" dirty="0"/>
              <a:t>bude</a:t>
            </a:r>
            <a:r>
              <a:rPr lang="en-US" sz="2400" dirty="0"/>
              <a:t> </a:t>
            </a:r>
            <a:r>
              <a:rPr lang="en-US" sz="2400" b="1" dirty="0"/>
              <a:t>o</a:t>
            </a:r>
            <a:r>
              <a:rPr lang="sr-Latn-RS" sz="2400" b="1" dirty="0"/>
              <a:t>premljeno </a:t>
            </a:r>
            <a:r>
              <a:rPr lang="en-US" sz="2400" b="1" dirty="0" err="1"/>
              <a:t>vatrogasnom</a:t>
            </a:r>
            <a:r>
              <a:rPr lang="en-US" sz="2400" b="1" dirty="0"/>
              <a:t> </a:t>
            </a:r>
            <a:r>
              <a:rPr lang="en-US" sz="2400" b="1" dirty="0" err="1"/>
              <a:t>opremom</a:t>
            </a:r>
            <a:r>
              <a:rPr lang="en-US" sz="2400" b="1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sastoji</a:t>
            </a:r>
            <a:r>
              <a:rPr lang="en-US" sz="2400" dirty="0"/>
              <a:t> od </a:t>
            </a:r>
            <a:r>
              <a:rPr lang="en-US" sz="2400" dirty="0" err="1"/>
              <a:t>najmanje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vatrogasna</a:t>
            </a:r>
            <a:r>
              <a:rPr lang="en-US" sz="2400" dirty="0"/>
              <a:t> </a:t>
            </a:r>
            <a:r>
              <a:rPr lang="en-US" sz="2400" dirty="0" err="1"/>
              <a:t>aparata</a:t>
            </a:r>
            <a:r>
              <a:rPr lang="sr-Latn-RS" sz="2400" dirty="0"/>
              <a:t>.</a:t>
            </a:r>
          </a:p>
          <a:p>
            <a:pPr lvl="0" algn="just"/>
            <a:endParaRPr lang="en-US" sz="1000" dirty="0"/>
          </a:p>
          <a:p>
            <a:pPr marL="0" lvl="0" indent="0" algn="just">
              <a:buNone/>
            </a:pPr>
            <a:r>
              <a:rPr lang="sr-Latn-RS" sz="2400" dirty="0" err="1"/>
              <a:t>V</a:t>
            </a:r>
            <a:r>
              <a:rPr lang="en-US" sz="2400" dirty="0" err="1"/>
              <a:t>ozilo</a:t>
            </a:r>
            <a:r>
              <a:rPr lang="en-US" sz="2400" dirty="0"/>
              <a:t> </a:t>
            </a:r>
            <a:r>
              <a:rPr lang="en-US" sz="2400" dirty="0" err="1"/>
              <a:t>mora</a:t>
            </a:r>
            <a:r>
              <a:rPr lang="en-US" sz="2400" dirty="0"/>
              <a:t> da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b="1" dirty="0" err="1"/>
              <a:t>propisno</a:t>
            </a:r>
            <a:r>
              <a:rPr lang="en-US" sz="2400" b="1" dirty="0"/>
              <a:t> </a:t>
            </a:r>
            <a:r>
              <a:rPr lang="en-US" sz="2400" b="1" dirty="0" err="1"/>
              <a:t>označeno</a:t>
            </a:r>
            <a:r>
              <a:rPr lang="en-US" sz="2400" b="1" dirty="0"/>
              <a:t> </a:t>
            </a:r>
            <a:r>
              <a:rPr lang="en-US" sz="2400" dirty="0"/>
              <a:t>da </a:t>
            </a:r>
            <a:r>
              <a:rPr lang="en-US" sz="2400" dirty="0" err="1"/>
              <a:t>transportuje</a:t>
            </a:r>
            <a:r>
              <a:rPr lang="en-US" sz="2400" dirty="0"/>
              <a:t> </a:t>
            </a:r>
            <a:r>
              <a:rPr lang="en-US" sz="2400" dirty="0" err="1"/>
              <a:t>opasne</a:t>
            </a:r>
            <a:r>
              <a:rPr lang="en-US" sz="2400" dirty="0"/>
              <a:t> </a:t>
            </a:r>
            <a:r>
              <a:rPr lang="en-US" sz="2400" dirty="0" err="1"/>
              <a:t>materije</a:t>
            </a:r>
            <a:r>
              <a:rPr lang="sr-Latn-RS" sz="2400" dirty="0"/>
              <a:t>.</a:t>
            </a:r>
          </a:p>
          <a:p>
            <a:pPr lvl="0" algn="just"/>
            <a:endParaRPr lang="sr-Latn-RS" sz="1000" dirty="0"/>
          </a:p>
          <a:p>
            <a:pPr marL="0" lvl="0" indent="0" algn="just">
              <a:buNone/>
            </a:pPr>
            <a:r>
              <a:rPr lang="sr-Latn-RS" sz="2400" dirty="0"/>
              <a:t>S</a:t>
            </a:r>
            <a:r>
              <a:rPr lang="en-US" sz="2400" dirty="0"/>
              <a:t>am </a:t>
            </a:r>
            <a:r>
              <a:rPr lang="en-US" sz="2400" dirty="0" err="1"/>
              <a:t>rezervoar</a:t>
            </a:r>
            <a:r>
              <a:rPr lang="en-US" sz="2400" dirty="0"/>
              <a:t> </a:t>
            </a:r>
            <a:r>
              <a:rPr lang="en-US" sz="2400" dirty="0" err="1"/>
              <a:t>mora</a:t>
            </a:r>
            <a:r>
              <a:rPr lang="en-US" sz="2400" dirty="0"/>
              <a:t> da </a:t>
            </a:r>
            <a:r>
              <a:rPr lang="sr-Latn-RS" sz="2400" dirty="0"/>
              <a:t>poseduje </a:t>
            </a:r>
            <a:r>
              <a:rPr lang="en-US" sz="2400" b="1" dirty="0" err="1"/>
              <a:t>trak</a:t>
            </a:r>
            <a:r>
              <a:rPr lang="sr-Latn-RS" sz="2400" b="1" dirty="0"/>
              <a:t>u</a:t>
            </a:r>
            <a:r>
              <a:rPr lang="en-US" sz="2400" b="1" dirty="0"/>
              <a:t> </a:t>
            </a:r>
            <a:r>
              <a:rPr lang="en-US" sz="2400" b="1" dirty="0" err="1"/>
              <a:t>obojen</a:t>
            </a:r>
            <a:r>
              <a:rPr lang="sr-Latn-RS" sz="2400" b="1" dirty="0"/>
              <a:t>u</a:t>
            </a:r>
            <a:r>
              <a:rPr lang="en-US" sz="2400" b="1" dirty="0"/>
              <a:t> </a:t>
            </a:r>
            <a:r>
              <a:rPr lang="en-US" sz="2400" b="1" dirty="0" err="1"/>
              <a:t>bojom</a:t>
            </a:r>
            <a:r>
              <a:rPr lang="en-US" sz="2400" b="1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označava</a:t>
            </a:r>
            <a:r>
              <a:rPr lang="en-US" sz="2400" dirty="0"/>
              <a:t> </a:t>
            </a:r>
            <a:r>
              <a:rPr lang="en-US" sz="2400" dirty="0" err="1"/>
              <a:t>vrstu</a:t>
            </a:r>
            <a:r>
              <a:rPr lang="en-US" sz="2400" dirty="0"/>
              <a:t> </a:t>
            </a:r>
            <a:r>
              <a:rPr lang="en-US" sz="2400" dirty="0" err="1"/>
              <a:t>fluida</a:t>
            </a:r>
            <a:r>
              <a:rPr lang="sr-Latn-RS" sz="2400" dirty="0"/>
              <a:t>.</a:t>
            </a:r>
          </a:p>
          <a:p>
            <a:pPr lvl="0" algn="just"/>
            <a:endParaRPr lang="sr-Latn-RS" sz="1000" dirty="0"/>
          </a:p>
          <a:p>
            <a:pPr marL="0" lvl="0" indent="0" algn="just">
              <a:buNone/>
            </a:pPr>
            <a:r>
              <a:rPr lang="en-US" sz="2400" b="1" dirty="0" err="1"/>
              <a:t>Prikolice</a:t>
            </a:r>
            <a:r>
              <a:rPr lang="en-US" sz="2400" b="1" dirty="0"/>
              <a:t> </a:t>
            </a:r>
            <a:r>
              <a:rPr lang="en-US" sz="2400" b="1" dirty="0" err="1"/>
              <a:t>autocisterne</a:t>
            </a:r>
            <a:r>
              <a:rPr lang="en-US" sz="2400" b="1" dirty="0"/>
              <a:t> </a:t>
            </a:r>
            <a:r>
              <a:rPr lang="en-US" sz="2400" dirty="0" err="1"/>
              <a:t>predstavljaju</a:t>
            </a:r>
            <a:r>
              <a:rPr lang="en-US" sz="2400" dirty="0"/>
              <a:t> </a:t>
            </a:r>
            <a:r>
              <a:rPr lang="en-US" sz="2400" dirty="0" err="1"/>
              <a:t>rezervoare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učvršćeni</a:t>
            </a:r>
            <a:r>
              <a:rPr lang="en-US" sz="2400" dirty="0"/>
              <a:t> za </a:t>
            </a:r>
            <a:r>
              <a:rPr lang="sr-Latn-RS" sz="2400" dirty="0"/>
              <a:t>šasije </a:t>
            </a:r>
            <a:r>
              <a:rPr lang="en-US" sz="2400" dirty="0" err="1"/>
              <a:t>prikolic</a:t>
            </a:r>
            <a:r>
              <a:rPr lang="sr-Latn-RS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vuče</a:t>
            </a:r>
            <a:r>
              <a:rPr lang="en-US" sz="2400" dirty="0"/>
              <a:t> </a:t>
            </a:r>
            <a:r>
              <a:rPr lang="en-US" sz="2400" dirty="0" err="1"/>
              <a:t>kamion</a:t>
            </a:r>
            <a:r>
              <a:rPr lang="sr-Latn-RS" sz="2400" dirty="0"/>
              <a:t>.</a:t>
            </a:r>
          </a:p>
          <a:p>
            <a:pPr lvl="0" algn="just">
              <a:buFont typeface="Wingdings" pitchFamily="2" charset="2"/>
              <a:buChar char="Ø"/>
            </a:pPr>
            <a:endParaRPr lang="sr-Latn-RS" sz="1000" dirty="0"/>
          </a:p>
          <a:p>
            <a:pPr marL="0" indent="0" algn="just">
              <a:buNone/>
            </a:pPr>
            <a:r>
              <a:rPr lang="sr-Latn-RS" sz="2400" dirty="0"/>
              <a:t>Ovim načinom transporta </a:t>
            </a:r>
            <a:r>
              <a:rPr lang="en-US" sz="2400" dirty="0"/>
              <a:t>se </a:t>
            </a:r>
            <a:r>
              <a:rPr lang="en-US" sz="2400" dirty="0" err="1"/>
              <a:t>kapacitet</a:t>
            </a:r>
            <a:r>
              <a:rPr lang="en-US" sz="2400" dirty="0"/>
              <a:t> </a:t>
            </a:r>
            <a:r>
              <a:rPr lang="en-US" sz="2400" dirty="0" err="1"/>
              <a:t>prevoza</a:t>
            </a:r>
            <a:r>
              <a:rPr lang="en-US" sz="2400" dirty="0"/>
              <a:t> </a:t>
            </a:r>
            <a:r>
              <a:rPr lang="en-US" sz="2400" dirty="0" err="1"/>
              <a:t>maksimalno</a:t>
            </a:r>
            <a:r>
              <a:rPr lang="en-US" sz="2400" dirty="0"/>
              <a:t> </a:t>
            </a:r>
            <a:r>
              <a:rPr lang="en-US" sz="2400" dirty="0" err="1"/>
              <a:t>povećava</a:t>
            </a:r>
            <a:r>
              <a:rPr lang="en-US" sz="2400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30314"/>
            <a:ext cx="8501122" cy="61670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800" dirty="0"/>
              <a:t>Z</a:t>
            </a:r>
            <a:r>
              <a:rPr lang="sr-Latn-RS" sz="2800" dirty="0"/>
              <a:t>a prikolice važe iste odredbe kao i za autocisterne.</a:t>
            </a:r>
          </a:p>
          <a:p>
            <a:pPr algn="just">
              <a:buFont typeface="Wingdings" pitchFamily="2" charset="2"/>
              <a:buChar char="ü"/>
            </a:pPr>
            <a:endParaRPr lang="sr-Latn-RS" sz="1500" dirty="0"/>
          </a:p>
          <a:p>
            <a:pPr marL="0" indent="0" algn="just">
              <a:buNone/>
            </a:pPr>
            <a:r>
              <a:rPr lang="en-US" sz="2800" dirty="0"/>
              <a:t>Na </a:t>
            </a:r>
            <a:r>
              <a:rPr lang="en-US" sz="2800" dirty="0" err="1"/>
              <a:t>autocisternama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njihovim</a:t>
            </a:r>
            <a:r>
              <a:rPr lang="en-US" sz="2800" dirty="0"/>
              <a:t> </a:t>
            </a:r>
            <a:r>
              <a:rPr lang="en-US" sz="2800" dirty="0" err="1"/>
              <a:t>prikolicama</a:t>
            </a:r>
            <a:r>
              <a:rPr lang="sr-Latn-RS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svi</a:t>
            </a:r>
            <a:r>
              <a:rPr lang="en-US" sz="2800" dirty="0"/>
              <a:t> </a:t>
            </a:r>
            <a:r>
              <a:rPr lang="en-US" sz="2800" b="1" dirty="0" err="1"/>
              <a:t>zaporni</a:t>
            </a:r>
            <a:r>
              <a:rPr lang="en-US" sz="2800" b="1" dirty="0"/>
              <a:t> </a:t>
            </a:r>
            <a:r>
              <a:rPr lang="en-US" sz="2800" b="1" dirty="0" err="1"/>
              <a:t>organi</a:t>
            </a:r>
            <a:r>
              <a:rPr lang="en-US" sz="2800" b="1" dirty="0"/>
              <a:t> </a:t>
            </a:r>
            <a:r>
              <a:rPr lang="sr-Latn-RS" sz="2800" b="1" dirty="0"/>
              <a:t>moraju </a:t>
            </a:r>
            <a:r>
              <a:rPr lang="en-US" sz="2800" b="1" dirty="0"/>
              <a:t>b</a:t>
            </a:r>
            <a:r>
              <a:rPr lang="sr-Latn-RS" sz="2800" b="1" dirty="0"/>
              <a:t>iti</a:t>
            </a:r>
            <a:r>
              <a:rPr lang="en-US" sz="2800" b="1" dirty="0"/>
              <a:t> u </a:t>
            </a:r>
            <a:r>
              <a:rPr lang="en-US" sz="2800" b="1" dirty="0" err="1"/>
              <a:t>svom</a:t>
            </a:r>
            <a:r>
              <a:rPr lang="en-US" sz="2800" b="1" dirty="0"/>
              <a:t> </a:t>
            </a:r>
            <a:r>
              <a:rPr lang="en-US" sz="2800" b="1" dirty="0" err="1"/>
              <a:t>krajnjem</a:t>
            </a:r>
            <a:r>
              <a:rPr lang="en-US" sz="2800" b="1" dirty="0"/>
              <a:t> </a:t>
            </a:r>
            <a:r>
              <a:rPr lang="en-US" sz="2800" b="1" dirty="0" err="1"/>
              <a:t>zatvorenom</a:t>
            </a:r>
            <a:r>
              <a:rPr lang="en-US" sz="2800" b="1" dirty="0"/>
              <a:t> </a:t>
            </a:r>
            <a:r>
              <a:rPr lang="en-US" sz="2800" b="1" dirty="0" err="1"/>
              <a:t>položaju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osigurani</a:t>
            </a:r>
            <a:r>
              <a:rPr lang="en-US" sz="2800" dirty="0"/>
              <a:t> od </a:t>
            </a:r>
            <a:r>
              <a:rPr lang="sr-Latn-RS" sz="2800" dirty="0"/>
              <a:t>neže</a:t>
            </a:r>
            <a:r>
              <a:rPr lang="en-US" sz="2800" dirty="0" err="1"/>
              <a:t>lj</a:t>
            </a:r>
            <a:r>
              <a:rPr lang="sr-Latn-RS" sz="2800" dirty="0"/>
              <a:t>e</a:t>
            </a:r>
            <a:r>
              <a:rPr lang="en-US" sz="2800" dirty="0"/>
              <a:t>nog </a:t>
            </a:r>
            <a:r>
              <a:rPr lang="en-US" sz="2800" dirty="0" err="1"/>
              <a:t>otvaranja</a:t>
            </a:r>
            <a:r>
              <a:rPr lang="sr-Latn-RS" sz="2800" dirty="0"/>
              <a:t>.</a:t>
            </a:r>
          </a:p>
          <a:p>
            <a:pPr marL="0" indent="0" algn="just">
              <a:buNone/>
            </a:pPr>
            <a:endParaRPr lang="sr-Latn-RS" sz="1500" dirty="0"/>
          </a:p>
          <a:p>
            <a:pPr algn="just"/>
            <a:endParaRPr lang="sr-Latn-RS" dirty="0"/>
          </a:p>
          <a:p>
            <a:pPr algn="just"/>
            <a:endParaRPr lang="sr-Latn-RS" dirty="0"/>
          </a:p>
          <a:p>
            <a:pPr algn="just"/>
            <a:endParaRPr lang="sr-Latn-RS" dirty="0"/>
          </a:p>
          <a:p>
            <a:pPr algn="just"/>
            <a:endParaRPr lang="sr-Latn-RS" dirty="0"/>
          </a:p>
          <a:p>
            <a:pPr algn="just"/>
            <a:endParaRPr lang="sr-Latn-RS" dirty="0"/>
          </a:p>
          <a:p>
            <a:pPr algn="just"/>
            <a:endParaRPr lang="sr-Latn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sz="2800" dirty="0"/>
              <a:t>M</a:t>
            </a:r>
            <a:r>
              <a:rPr lang="en-US" sz="2800" dirty="0" err="1"/>
              <a:t>oraju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obezbeđen</a:t>
            </a:r>
            <a:r>
              <a:rPr lang="sr-Latn-RS" sz="2800" dirty="0"/>
              <a:t>e</a:t>
            </a:r>
            <a:r>
              <a:rPr lang="en-US" sz="2800" dirty="0"/>
              <a:t> od </a:t>
            </a:r>
            <a:r>
              <a:rPr lang="en-US" sz="2800" dirty="0" err="1"/>
              <a:t>prekomernog</a:t>
            </a:r>
            <a:r>
              <a:rPr lang="en-US" sz="2800" dirty="0"/>
              <a:t> </a:t>
            </a:r>
            <a:r>
              <a:rPr lang="en-US" sz="2800" b="1" dirty="0" err="1"/>
              <a:t>dejstva</a:t>
            </a:r>
            <a:r>
              <a:rPr lang="en-US" sz="2800" b="1" dirty="0"/>
              <a:t> </a:t>
            </a:r>
            <a:r>
              <a:rPr lang="en-US" sz="2800" b="1" dirty="0" err="1"/>
              <a:t>sunčeve</a:t>
            </a:r>
            <a:r>
              <a:rPr lang="en-US" sz="2800" b="1" dirty="0"/>
              <a:t> </a:t>
            </a:r>
            <a:r>
              <a:rPr lang="en-US" sz="2800" b="1" dirty="0" err="1"/>
              <a:t>toplote</a:t>
            </a:r>
            <a:r>
              <a:rPr lang="sr-Latn-RS" sz="2800" b="1" dirty="0"/>
              <a:t>.</a:t>
            </a:r>
          </a:p>
          <a:p>
            <a:pPr algn="just"/>
            <a:endParaRPr lang="sr-Latn-RS" sz="1500" dirty="0"/>
          </a:p>
          <a:p>
            <a:pPr marL="0" indent="0" algn="just">
              <a:buNone/>
            </a:pPr>
            <a:r>
              <a:rPr lang="sr-Latn-RS" sz="2800" dirty="0"/>
              <a:t>N</a:t>
            </a:r>
            <a:r>
              <a:rPr lang="en-US" sz="2800" dirty="0"/>
              <a:t>e </a:t>
            </a:r>
            <a:r>
              <a:rPr lang="en-US" sz="2800" dirty="0" err="1"/>
              <a:t>smeju</a:t>
            </a:r>
            <a:r>
              <a:rPr lang="en-US" sz="2800" dirty="0"/>
              <a:t> se </a:t>
            </a:r>
            <a:r>
              <a:rPr lang="en-US" sz="2800" dirty="0" err="1"/>
              <a:t>koristiti</a:t>
            </a:r>
            <a:r>
              <a:rPr lang="en-US" sz="2800" dirty="0"/>
              <a:t> </a:t>
            </a:r>
            <a:r>
              <a:rPr lang="sr-Latn-RS" sz="2800" dirty="0"/>
              <a:t>istovremeno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b="1" dirty="0" err="1"/>
              <a:t>prevoz</a:t>
            </a:r>
            <a:r>
              <a:rPr lang="en-US" sz="2800" b="1" dirty="0"/>
              <a:t> </a:t>
            </a:r>
            <a:r>
              <a:rPr lang="en-US" sz="2800" b="1" dirty="0" err="1"/>
              <a:t>ljudi</a:t>
            </a:r>
            <a:r>
              <a:rPr lang="sr-Latn-RS" sz="2800" b="1" dirty="0"/>
              <a:t>.</a:t>
            </a:r>
          </a:p>
          <a:p>
            <a:pPr algn="just"/>
            <a:endParaRPr lang="sr-Latn-RS" sz="1500" dirty="0"/>
          </a:p>
          <a:p>
            <a:pPr marL="0" indent="0" algn="just">
              <a:buNone/>
            </a:pPr>
            <a:r>
              <a:rPr lang="sr-Latn-RS" sz="2800" dirty="0"/>
              <a:t>N</a:t>
            </a:r>
            <a:r>
              <a:rPr lang="en-US" sz="2800" dirty="0"/>
              <a:t>e </a:t>
            </a:r>
            <a:r>
              <a:rPr lang="en-US" sz="2800" dirty="0" err="1"/>
              <a:t>smeju</a:t>
            </a:r>
            <a:r>
              <a:rPr lang="en-US" sz="2800" dirty="0"/>
              <a:t> se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putevima</a:t>
            </a:r>
            <a:r>
              <a:rPr lang="en-US" sz="2800" dirty="0"/>
              <a:t> </a:t>
            </a:r>
            <a:r>
              <a:rPr lang="en-US" sz="2800" dirty="0" err="1"/>
              <a:t>ostavljati</a:t>
            </a:r>
            <a:r>
              <a:rPr lang="en-US" sz="2800" dirty="0"/>
              <a:t> </a:t>
            </a:r>
            <a:r>
              <a:rPr lang="en-US" sz="2800" b="1" dirty="0" err="1"/>
              <a:t>bez</a:t>
            </a:r>
            <a:r>
              <a:rPr lang="en-US" sz="2800" b="1" dirty="0"/>
              <a:t> </a:t>
            </a:r>
            <a:r>
              <a:rPr lang="en-US" sz="2800" b="1" dirty="0" err="1"/>
              <a:t>nadzora</a:t>
            </a:r>
            <a:r>
              <a:rPr lang="sr-Latn-RS" sz="2800" b="1" dirty="0"/>
              <a:t>.</a:t>
            </a:r>
            <a:endParaRPr lang="en-US" sz="2800" b="1" dirty="0"/>
          </a:p>
          <a:p>
            <a:pPr algn="just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40"/>
            <a:ext cx="4032449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B66E-2A09-4481-91DE-6E6C6BEE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76064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en-US" sz="3100" dirty="0" err="1"/>
              <a:t>Evropski</a:t>
            </a:r>
            <a:r>
              <a:rPr lang="en-US" sz="3100" dirty="0"/>
              <a:t> </a:t>
            </a:r>
            <a:r>
              <a:rPr lang="en-US" sz="3100" dirty="0" err="1"/>
              <a:t>sporazum</a:t>
            </a:r>
            <a:r>
              <a:rPr lang="en-US" sz="3100" dirty="0"/>
              <a:t> o </a:t>
            </a:r>
            <a:r>
              <a:rPr lang="en-US" sz="3100" dirty="0" err="1"/>
              <a:t>međunarodnom</a:t>
            </a:r>
            <a:r>
              <a:rPr lang="sr-Latn-RS" sz="3100" dirty="0"/>
              <a:t> </a:t>
            </a:r>
            <a:r>
              <a:rPr lang="en-US" sz="3100" dirty="0" err="1"/>
              <a:t>drumskom</a:t>
            </a:r>
            <a:r>
              <a:rPr lang="sr-Latn-RS" sz="3100" dirty="0"/>
              <a:t> </a:t>
            </a:r>
            <a:r>
              <a:rPr lang="en-US" sz="3100" dirty="0" err="1"/>
              <a:t>prevozu</a:t>
            </a:r>
            <a:r>
              <a:rPr lang="en-US" sz="3100" dirty="0"/>
              <a:t> </a:t>
            </a:r>
            <a:r>
              <a:rPr lang="en-US" sz="3100" dirty="0" err="1"/>
              <a:t>opasne</a:t>
            </a:r>
            <a:r>
              <a:rPr lang="en-US" sz="3100" dirty="0"/>
              <a:t> robe </a:t>
            </a:r>
            <a:r>
              <a:rPr lang="en-US" sz="3100" i="1" dirty="0"/>
              <a:t>(</a:t>
            </a:r>
            <a:r>
              <a:rPr lang="en-US" sz="3100" b="1" i="1" dirty="0"/>
              <a:t>ADR</a:t>
            </a:r>
            <a:r>
              <a:rPr lang="en-US" sz="3100" i="1" dirty="0"/>
              <a:t>)</a:t>
            </a:r>
            <a:br>
              <a:rPr lang="en-US" i="1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91E1-D60A-4A61-AD62-2F292654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63277"/>
            <a:ext cx="85689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200" dirty="0"/>
              <a:t>Klasifikacija opasne robe prema ADR sporazumu:</a:t>
            </a:r>
          </a:p>
          <a:p>
            <a:pPr>
              <a:spcBef>
                <a:spcPts val="0"/>
              </a:spcBef>
            </a:pPr>
            <a:r>
              <a:rPr lang="sr-Latn-RS" sz="2000" b="1" dirty="0"/>
              <a:t>Eksplozivne materije i eksplozivni predmeti</a:t>
            </a:r>
            <a:endParaRPr lang="sr-Latn-RS" sz="2000" dirty="0"/>
          </a:p>
          <a:p>
            <a:pPr>
              <a:spcBef>
                <a:spcPts val="0"/>
              </a:spcBef>
            </a:pPr>
            <a:r>
              <a:rPr lang="sr-Latn-RS" sz="2000" b="1" dirty="0"/>
              <a:t>Gasovi</a:t>
            </a:r>
            <a:endParaRPr lang="sr-Latn-RS" sz="2000" dirty="0"/>
          </a:p>
          <a:p>
            <a:pPr algn="just">
              <a:spcBef>
                <a:spcPts val="0"/>
              </a:spcBef>
            </a:pPr>
            <a:r>
              <a:rPr lang="sr-Latn-RS" sz="2000" b="1" dirty="0"/>
              <a:t>Zapaljive tečne materije </a:t>
            </a:r>
            <a:r>
              <a:rPr lang="sr-Latn-RS" sz="2000" dirty="0"/>
              <a:t>(sve materije koje se nalaze u tečnom stanju prema ADR sporazumu, sa temperaturama paljenja najviše do 60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℃)</a:t>
            </a:r>
          </a:p>
          <a:p>
            <a:pPr algn="just">
              <a:spcBef>
                <a:spcPts val="0"/>
              </a:spcBef>
            </a:pPr>
            <a:r>
              <a:rPr lang="sr-Latn-RS" sz="2000" b="1" dirty="0"/>
              <a:t>Zapaljive čvrste materije i određene samoreagujuće materije</a:t>
            </a:r>
            <a:r>
              <a:rPr lang="sr-Latn-RS" sz="2000" dirty="0"/>
              <a:t>. (predmeti u čvrstom agregatnom stanju koji se lako mogu zapaliti trenjem ili varnicama, spadaju i materije sklone samozapaljenju, kao i materije koje u kontaktu sa vodom emituju zapaljive gasove).</a:t>
            </a:r>
          </a:p>
          <a:p>
            <a:pPr algn="just">
              <a:spcBef>
                <a:spcPts val="0"/>
              </a:spcBef>
            </a:pPr>
            <a:r>
              <a:rPr lang="sr-Latn-RS" sz="2000" b="1" dirty="0"/>
              <a:t>Materije sklone oksidaciji</a:t>
            </a:r>
            <a:r>
              <a:rPr lang="sr-Latn-RS" sz="2000" dirty="0"/>
              <a:t> (materije koje zbog viška kiseonika mogu uzrokovati paljenje ili sagorevanje drugog zapaljivog materijala, spadaju i organski peroksidi).</a:t>
            </a:r>
          </a:p>
          <a:p>
            <a:pPr algn="just">
              <a:spcBef>
                <a:spcPts val="0"/>
              </a:spcBef>
            </a:pPr>
            <a:r>
              <a:rPr lang="sr-Latn-RS" sz="2000" b="1" dirty="0"/>
              <a:t>Toksične i infektivne materije</a:t>
            </a:r>
            <a:r>
              <a:rPr lang="sr-Latn-RS" sz="2000" dirty="0"/>
              <a:t> (otrovne, kao i materije koje sadrže određene mikroorganizme (viruse, bakterije, gljive…).</a:t>
            </a:r>
          </a:p>
          <a:p>
            <a:pPr>
              <a:spcBef>
                <a:spcPts val="0"/>
              </a:spcBef>
            </a:pPr>
            <a:r>
              <a:rPr lang="sr-Latn-RS" sz="2000" b="1" dirty="0"/>
              <a:t>Radioaktivne materije</a:t>
            </a:r>
            <a:endParaRPr lang="sr-Latn-RS" sz="2000" dirty="0"/>
          </a:p>
          <a:p>
            <a:pPr algn="just">
              <a:spcBef>
                <a:spcPts val="0"/>
              </a:spcBef>
            </a:pPr>
            <a:r>
              <a:rPr lang="sr-Latn-RS" sz="2000" b="1" dirty="0"/>
              <a:t>Korozivne materije</a:t>
            </a:r>
            <a:r>
              <a:rPr lang="sr-Latn-RS" sz="2000" dirty="0"/>
              <a:t> (materije koje svojim dejstvom mogu oštetiti površinu kože i sluzokože kada dođu u kontakt sa njom)</a:t>
            </a:r>
          </a:p>
          <a:p>
            <a:pPr>
              <a:spcBef>
                <a:spcPts val="0"/>
              </a:spcBef>
            </a:pPr>
            <a:r>
              <a:rPr lang="sr-Latn-RS" sz="2000" b="1" dirty="0"/>
              <a:t>Ostale opasne materije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8049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4016"/>
            <a:ext cx="8031836" cy="15567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sr-Latn-RS" sz="4000" b="1" dirty="0"/>
              <a:t>Vagon cisterne</a:t>
            </a:r>
          </a:p>
          <a:p>
            <a:pPr>
              <a:buNone/>
            </a:pPr>
            <a:endParaRPr lang="sr-Latn-RS" sz="1600" b="1" dirty="0"/>
          </a:p>
          <a:p>
            <a:pPr marL="0" indent="0" algn="just">
              <a:buNone/>
            </a:pPr>
            <a:r>
              <a:rPr lang="en-US" sz="3400" b="1" dirty="0" err="1"/>
              <a:t>Vagon</a:t>
            </a:r>
            <a:r>
              <a:rPr lang="en-US" sz="3400" b="1" dirty="0"/>
              <a:t> </a:t>
            </a:r>
            <a:r>
              <a:rPr lang="en-US" sz="3400" b="1" dirty="0" err="1"/>
              <a:t>cisterne</a:t>
            </a:r>
            <a:r>
              <a:rPr lang="en-US" sz="3400" b="1" dirty="0"/>
              <a:t> </a:t>
            </a:r>
            <a:r>
              <a:rPr lang="sr-Latn-RS" sz="3400" dirty="0"/>
              <a:t>-</a:t>
            </a:r>
            <a:r>
              <a:rPr lang="en-US" sz="3400" dirty="0"/>
              <a:t> </a:t>
            </a:r>
            <a:r>
              <a:rPr lang="en-US" sz="3400" dirty="0" err="1"/>
              <a:t>rezervoar</a:t>
            </a:r>
            <a:r>
              <a:rPr lang="sr-Latn-RS" sz="3400" dirty="0"/>
              <a:t>i</a:t>
            </a:r>
            <a:r>
              <a:rPr lang="en-US" sz="3400" dirty="0"/>
              <a:t> </a:t>
            </a:r>
            <a:r>
              <a:rPr lang="sr-Latn-RS" sz="3400" dirty="0"/>
              <a:t>pri</a:t>
            </a:r>
            <a:r>
              <a:rPr lang="en-US" sz="3400" dirty="0" err="1"/>
              <a:t>čvršćeni</a:t>
            </a:r>
            <a:r>
              <a:rPr lang="en-US" sz="3400" dirty="0"/>
              <a:t> </a:t>
            </a:r>
            <a:r>
              <a:rPr lang="en-US" sz="3400" dirty="0" err="1"/>
              <a:t>za</a:t>
            </a:r>
            <a:r>
              <a:rPr lang="en-US" sz="3400" dirty="0"/>
              <a:t> </a:t>
            </a:r>
            <a:r>
              <a:rPr lang="en-US" sz="3400" dirty="0" err="1"/>
              <a:t>šasiju</a:t>
            </a:r>
            <a:r>
              <a:rPr lang="en-US" sz="3400" dirty="0"/>
              <a:t> </a:t>
            </a:r>
            <a:r>
              <a:rPr lang="en-US" sz="3400" dirty="0" err="1"/>
              <a:t>donjeg</a:t>
            </a:r>
            <a:r>
              <a:rPr lang="en-US" sz="3400" dirty="0"/>
              <a:t> </a:t>
            </a:r>
            <a:r>
              <a:rPr lang="en-US" sz="3400" dirty="0" err="1"/>
              <a:t>po</a:t>
            </a:r>
            <a:r>
              <a:rPr lang="sr-Latn-RS" sz="3400" dirty="0"/>
              <a:t>ds</a:t>
            </a:r>
            <a:r>
              <a:rPr lang="en-US" sz="3400" dirty="0" err="1"/>
              <a:t>troja</a:t>
            </a:r>
            <a:r>
              <a:rPr lang="en-US" sz="3400" dirty="0"/>
              <a:t> </a:t>
            </a:r>
            <a:r>
              <a:rPr lang="en-US" sz="3400" dirty="0" err="1"/>
              <a:t>vagona</a:t>
            </a:r>
            <a:r>
              <a:rPr lang="sr-Latn-RS" sz="3400" dirty="0"/>
              <a:t> - </a:t>
            </a:r>
            <a:r>
              <a:rPr lang="en-US" sz="3400" dirty="0" err="1"/>
              <a:t>koriste</a:t>
            </a:r>
            <a:r>
              <a:rPr lang="en-US" sz="3400" dirty="0"/>
              <a:t> se </a:t>
            </a:r>
            <a:r>
              <a:rPr lang="en-US" sz="3400" dirty="0" err="1"/>
              <a:t>za</a:t>
            </a:r>
            <a:r>
              <a:rPr lang="en-US" sz="3400" dirty="0"/>
              <a:t> transport </a:t>
            </a:r>
            <a:r>
              <a:rPr lang="en-US" sz="3400" dirty="0" err="1"/>
              <a:t>većih</a:t>
            </a:r>
            <a:r>
              <a:rPr lang="en-US" sz="3400" dirty="0"/>
              <a:t> </a:t>
            </a:r>
            <a:r>
              <a:rPr lang="en-US" sz="3400" dirty="0" err="1"/>
              <a:t>količina</a:t>
            </a:r>
            <a:r>
              <a:rPr lang="en-US" sz="3400" dirty="0"/>
              <a:t> </a:t>
            </a:r>
            <a:r>
              <a:rPr lang="en-US" sz="3400" dirty="0" err="1"/>
              <a:t>fluida</a:t>
            </a:r>
            <a:r>
              <a:rPr lang="en-US" sz="3400" dirty="0"/>
              <a:t> </a:t>
            </a:r>
            <a:r>
              <a:rPr lang="en-US" sz="3400" dirty="0" err="1"/>
              <a:t>na</a:t>
            </a:r>
            <a:r>
              <a:rPr lang="en-US" sz="3400" dirty="0"/>
              <a:t> </a:t>
            </a:r>
            <a:r>
              <a:rPr lang="en-US" sz="3400" dirty="0" err="1"/>
              <a:t>već</a:t>
            </a:r>
            <a:r>
              <a:rPr lang="sr-Latn-RS" sz="3400" dirty="0"/>
              <a:t>e</a:t>
            </a:r>
            <a:r>
              <a:rPr lang="en-US" sz="3400" dirty="0"/>
              <a:t> </a:t>
            </a:r>
            <a:r>
              <a:rPr lang="en-US" sz="3400" dirty="0" err="1"/>
              <a:t>udaljenosti</a:t>
            </a:r>
            <a:r>
              <a:rPr lang="sr-Latn-RS" sz="3400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</p:txBody>
      </p:sp>
      <p:pic>
        <p:nvPicPr>
          <p:cNvPr id="34818" name="Picture 2" descr="http://upload.wikimedia.org/wikipedia/commons/0/0a/UTLX_204455_20050529_IL_Roch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015" y="1772816"/>
            <a:ext cx="7289149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216024"/>
            <a:ext cx="8244408" cy="20608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RS" sz="3600" b="1" dirty="0"/>
              <a:t>Nadzemni rezervoari</a:t>
            </a:r>
          </a:p>
          <a:p>
            <a:pPr>
              <a:buFont typeface="Wingdings" pitchFamily="2" charset="2"/>
              <a:buChar char="Ø"/>
            </a:pPr>
            <a:endParaRPr lang="sr-Latn-RS" sz="1200" b="1" dirty="0"/>
          </a:p>
          <a:p>
            <a:pPr marL="0" indent="0" algn="just">
              <a:buNone/>
            </a:pPr>
            <a:r>
              <a:rPr lang="en-US" sz="3100" dirty="0" err="1"/>
              <a:t>Postavljaju</a:t>
            </a:r>
            <a:r>
              <a:rPr lang="en-US" sz="3100" dirty="0"/>
              <a:t> se </a:t>
            </a:r>
            <a:r>
              <a:rPr lang="sr-Latn-RS" sz="3100" dirty="0"/>
              <a:t>na mestima </a:t>
            </a:r>
            <a:r>
              <a:rPr lang="en-US" sz="3100" dirty="0" err="1"/>
              <a:t>gde</a:t>
            </a:r>
            <a:r>
              <a:rPr lang="en-US" sz="3100" dirty="0"/>
              <a:t> </a:t>
            </a:r>
            <a:r>
              <a:rPr lang="en-US" sz="3100" dirty="0" err="1"/>
              <a:t>ima</a:t>
            </a:r>
            <a:r>
              <a:rPr lang="en-US" sz="3100" dirty="0"/>
              <a:t> </a:t>
            </a:r>
            <a:r>
              <a:rPr lang="en-US" sz="3100" dirty="0" err="1"/>
              <a:t>dovoljno</a:t>
            </a:r>
            <a:r>
              <a:rPr lang="en-US" sz="3100" dirty="0"/>
              <a:t> </a:t>
            </a:r>
            <a:r>
              <a:rPr lang="en-US" sz="3100" dirty="0" err="1"/>
              <a:t>slobodn</a:t>
            </a:r>
            <a:r>
              <a:rPr lang="sr-Latn-RS" sz="3100" dirty="0"/>
              <a:t>e</a:t>
            </a:r>
            <a:r>
              <a:rPr lang="en-US" sz="3100" dirty="0"/>
              <a:t> </a:t>
            </a:r>
            <a:r>
              <a:rPr lang="en-US" sz="3100" dirty="0" err="1"/>
              <a:t>površin</a:t>
            </a:r>
            <a:r>
              <a:rPr lang="sr-Latn-RS" sz="3100" dirty="0"/>
              <a:t>e</a:t>
            </a:r>
            <a:r>
              <a:rPr lang="en-US" sz="3100" dirty="0"/>
              <a:t> </a:t>
            </a:r>
            <a:r>
              <a:rPr lang="en-US" sz="3100" dirty="0" err="1"/>
              <a:t>na</a:t>
            </a:r>
            <a:r>
              <a:rPr lang="en-US" sz="3100" dirty="0"/>
              <a:t> </a:t>
            </a:r>
            <a:r>
              <a:rPr lang="en-US" sz="3100" dirty="0" err="1"/>
              <a:t>zemlji</a:t>
            </a:r>
            <a:r>
              <a:rPr lang="sr-Latn-RS" sz="3100" dirty="0"/>
              <a:t>,</a:t>
            </a:r>
            <a:r>
              <a:rPr lang="en-US" sz="3100" dirty="0"/>
              <a:t> </a:t>
            </a:r>
            <a:r>
              <a:rPr lang="en-US" sz="3100" dirty="0" err="1"/>
              <a:t>udaljeni</a:t>
            </a:r>
            <a:r>
              <a:rPr lang="en-US" sz="3100" dirty="0"/>
              <a:t> od </a:t>
            </a:r>
            <a:r>
              <a:rPr lang="en-US" sz="3100" dirty="0" err="1"/>
              <a:t>javnih</a:t>
            </a:r>
            <a:r>
              <a:rPr lang="en-US" sz="3100" dirty="0"/>
              <a:t> </a:t>
            </a:r>
            <a:r>
              <a:rPr lang="en-US" sz="3100" dirty="0" err="1"/>
              <a:t>objekata</a:t>
            </a:r>
            <a:r>
              <a:rPr lang="en-US" sz="3100" dirty="0"/>
              <a:t>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komunikacija</a:t>
            </a:r>
            <a:r>
              <a:rPr lang="en-US" sz="3100" dirty="0"/>
              <a:t> </a:t>
            </a:r>
            <a:r>
              <a:rPr lang="sr-Latn-RS" sz="3100" dirty="0"/>
              <a:t>(</a:t>
            </a:r>
            <a:r>
              <a:rPr lang="en-US" sz="3100" dirty="0" err="1"/>
              <a:t>puteva</a:t>
            </a:r>
            <a:r>
              <a:rPr lang="sr-Latn-RS" sz="3100" dirty="0"/>
              <a:t>, pruga itd.)</a:t>
            </a:r>
            <a:r>
              <a:rPr lang="en-US" sz="3100" dirty="0"/>
              <a:t>.</a:t>
            </a:r>
            <a:endParaRPr lang="sr-Latn-RS" sz="3100" dirty="0"/>
          </a:p>
          <a:p>
            <a:pPr marL="0" indent="0" algn="just">
              <a:buNone/>
            </a:pPr>
            <a:endParaRPr lang="sr-Latn-RS" sz="1300" dirty="0"/>
          </a:p>
          <a:p>
            <a:pPr marL="0" indent="0" algn="just">
              <a:buNone/>
            </a:pPr>
            <a:r>
              <a:rPr lang="en-US" sz="3100" dirty="0" err="1"/>
              <a:t>Postavljaju</a:t>
            </a:r>
            <a:r>
              <a:rPr lang="en-US" sz="3100" dirty="0"/>
              <a:t> se </a:t>
            </a:r>
            <a:r>
              <a:rPr lang="en-US" sz="3100" dirty="0" err="1"/>
              <a:t>na</a:t>
            </a:r>
            <a:r>
              <a:rPr lang="en-US" sz="3100" dirty="0"/>
              <a:t> </a:t>
            </a:r>
            <a:r>
              <a:rPr lang="en-US" sz="3100" dirty="0" err="1"/>
              <a:t>betonsk</a:t>
            </a:r>
            <a:r>
              <a:rPr lang="sr-Latn-RS" sz="3100" dirty="0"/>
              <a:t>im</a:t>
            </a:r>
            <a:r>
              <a:rPr lang="en-US" sz="3100" dirty="0"/>
              <a:t> </a:t>
            </a:r>
            <a:r>
              <a:rPr lang="en-US" sz="3100" dirty="0" err="1"/>
              <a:t>temelj</a:t>
            </a:r>
            <a:r>
              <a:rPr lang="sr-Latn-RS" sz="3100" dirty="0"/>
              <a:t>ima</a:t>
            </a:r>
            <a:r>
              <a:rPr lang="en-US" sz="3100" dirty="0"/>
              <a:t> </a:t>
            </a:r>
            <a:r>
              <a:rPr lang="en-US" sz="3100" dirty="0" err="1"/>
              <a:t>ili</a:t>
            </a:r>
            <a:r>
              <a:rPr lang="en-US" sz="3100" dirty="0"/>
              <a:t> </a:t>
            </a:r>
            <a:r>
              <a:rPr lang="en-US" sz="3100" dirty="0" err="1"/>
              <a:t>nos</a:t>
            </a:r>
            <a:r>
              <a:rPr lang="sr-Latn-RS" sz="3100" dirty="0"/>
              <a:t>ećim</a:t>
            </a:r>
            <a:r>
              <a:rPr lang="en-US" sz="3100" dirty="0"/>
              <a:t> </a:t>
            </a:r>
            <a:r>
              <a:rPr lang="en-US" sz="3100" dirty="0" err="1"/>
              <a:t>čeličn</a:t>
            </a:r>
            <a:r>
              <a:rPr lang="sr-Latn-RS" sz="3100" dirty="0"/>
              <a:t>im</a:t>
            </a:r>
            <a:r>
              <a:rPr lang="en-US" sz="3100" dirty="0"/>
              <a:t> </a:t>
            </a:r>
            <a:r>
              <a:rPr lang="en-US" sz="3100" dirty="0" err="1"/>
              <a:t>konstrukcij</a:t>
            </a:r>
            <a:r>
              <a:rPr lang="sr-Latn-RS" sz="3100" dirty="0"/>
              <a:t>ama</a:t>
            </a:r>
            <a:r>
              <a:rPr lang="en-US" sz="3100" dirty="0"/>
              <a:t>.</a:t>
            </a:r>
            <a:endParaRPr lang="sr-Latn-RS" sz="3100" dirty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6" name="Picture 2" descr="D:\Doktorske\POSTOJENJA I INSTALACIJE POD PRITISKOM\33-1245757618-skladisni_rezervoa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7375"/>
            <a:ext cx="6984776" cy="4104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58064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sz="2800" b="1" dirty="0"/>
              <a:t>Mere zaštite</a:t>
            </a:r>
          </a:p>
          <a:p>
            <a:pPr>
              <a:buNone/>
            </a:pPr>
            <a:endParaRPr lang="sr-Latn-RS" sz="2800" b="1" dirty="0"/>
          </a:p>
          <a:p>
            <a:pPr marL="0" indent="0" algn="just">
              <a:buNone/>
            </a:pPr>
            <a:r>
              <a:rPr lang="en-US" sz="2400" dirty="0" err="1"/>
              <a:t>Vagon</a:t>
            </a:r>
            <a:r>
              <a:rPr lang="en-US" sz="2400" dirty="0"/>
              <a:t> </a:t>
            </a:r>
            <a:r>
              <a:rPr lang="en-US" sz="2400" dirty="0" err="1"/>
              <a:t>cisterne</a:t>
            </a:r>
            <a:r>
              <a:rPr lang="en-US" sz="2400" dirty="0"/>
              <a:t>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sr-Latn-RS" sz="2400" dirty="0"/>
              <a:t>zadovoljavati</a:t>
            </a:r>
            <a:r>
              <a:rPr lang="en-US" sz="2400" dirty="0"/>
              <a:t> </a:t>
            </a:r>
            <a:r>
              <a:rPr lang="en-US" sz="2400" b="1" dirty="0" err="1"/>
              <a:t>odredb</a:t>
            </a:r>
            <a:r>
              <a:rPr lang="sr-Latn-RS" sz="2400" b="1" dirty="0"/>
              <a:t>e</a:t>
            </a:r>
            <a:r>
              <a:rPr lang="en-US" sz="2400" b="1" dirty="0"/>
              <a:t> </a:t>
            </a:r>
            <a:r>
              <a:rPr lang="en-US" sz="2400" b="1" dirty="0" err="1"/>
              <a:t>zakona</a:t>
            </a:r>
            <a:r>
              <a:rPr lang="en-US" sz="2400" b="1" dirty="0"/>
              <a:t> o </a:t>
            </a:r>
            <a:r>
              <a:rPr lang="en-US" sz="2400" b="1" dirty="0" err="1"/>
              <a:t>prevozu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železnicama</a:t>
            </a:r>
            <a:r>
              <a:rPr lang="sr-Latn-RS" sz="2400" b="1" dirty="0"/>
              <a:t>.</a:t>
            </a:r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sr-Latn-RS" sz="2400" dirty="0"/>
              <a:t>To je definisano </a:t>
            </a:r>
            <a:r>
              <a:rPr lang="en-US" sz="2400" b="1" dirty="0" err="1"/>
              <a:t>Pravilnik</a:t>
            </a:r>
            <a:r>
              <a:rPr lang="sr-Latn-RS" sz="2400" b="1" dirty="0"/>
              <a:t>om</a:t>
            </a:r>
            <a:r>
              <a:rPr lang="en-US" sz="2400" b="1" dirty="0"/>
              <a:t> o </a:t>
            </a:r>
            <a:r>
              <a:rPr lang="en-US" sz="2400" b="1" dirty="0" err="1"/>
              <a:t>prevozu</a:t>
            </a:r>
            <a:r>
              <a:rPr lang="en-US" sz="2400" dirty="0"/>
              <a:t> </a:t>
            </a:r>
            <a:r>
              <a:rPr lang="en-US" sz="2400" dirty="0" err="1"/>
              <a:t>opasn</a:t>
            </a:r>
            <a:r>
              <a:rPr lang="sr-Latn-RS" sz="2400" dirty="0"/>
              <a:t>ih materija </a:t>
            </a:r>
            <a:r>
              <a:rPr lang="en-US" sz="2400" dirty="0" err="1"/>
              <a:t>železnicama</a:t>
            </a:r>
            <a:r>
              <a:rPr lang="en-US" sz="2400" dirty="0"/>
              <a:t> u </a:t>
            </a:r>
            <a:r>
              <a:rPr lang="en-US" sz="2400" dirty="0" err="1"/>
              <a:t>unutrašnjem</a:t>
            </a:r>
            <a:r>
              <a:rPr lang="en-US" sz="2400" dirty="0"/>
              <a:t> i </a:t>
            </a:r>
            <a:r>
              <a:rPr lang="en-US" sz="2400" dirty="0" err="1"/>
              <a:t>međunarodnom</a:t>
            </a:r>
            <a:r>
              <a:rPr lang="en-US" sz="2400" dirty="0"/>
              <a:t> </a:t>
            </a:r>
            <a:r>
              <a:rPr lang="en-US" sz="2400" dirty="0" err="1"/>
              <a:t>saobraćaju</a:t>
            </a:r>
            <a:r>
              <a:rPr lang="sr-Latn-RS" sz="2400" dirty="0"/>
              <a:t>.</a:t>
            </a:r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sr-Latn-RS" sz="2400" dirty="0"/>
              <a:t>R</a:t>
            </a:r>
            <a:r>
              <a:rPr lang="en-US" sz="2400" dirty="0" err="1"/>
              <a:t>ezervoar</a:t>
            </a:r>
            <a:r>
              <a:rPr lang="en-US" sz="2400" dirty="0"/>
              <a:t> </a:t>
            </a:r>
            <a:r>
              <a:rPr lang="en-US" sz="2400" dirty="0" err="1"/>
              <a:t>mora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usklađen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ostalim</a:t>
            </a:r>
            <a:r>
              <a:rPr lang="en-US" sz="2400" dirty="0"/>
              <a:t> </a:t>
            </a:r>
            <a:r>
              <a:rPr lang="en-US" sz="2400" dirty="0" err="1"/>
              <a:t>tehničkim</a:t>
            </a:r>
            <a:r>
              <a:rPr lang="en-US" sz="2400" dirty="0"/>
              <a:t> </a:t>
            </a:r>
            <a:r>
              <a:rPr lang="en-US" sz="2400" dirty="0" err="1"/>
              <a:t>propisima</a:t>
            </a:r>
            <a:r>
              <a:rPr lang="sr-Latn-RS" sz="2400" dirty="0"/>
              <a:t>.</a:t>
            </a:r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sr-Latn-RS" sz="2400" dirty="0"/>
              <a:t>R</a:t>
            </a:r>
            <a:r>
              <a:rPr lang="en-US" sz="2400" dirty="0" err="1"/>
              <a:t>ezervoari</a:t>
            </a:r>
            <a:r>
              <a:rPr lang="en-US" sz="2400" dirty="0"/>
              <a:t>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b="1" dirty="0" err="1"/>
              <a:t>termički</a:t>
            </a:r>
            <a:r>
              <a:rPr lang="en-US" sz="2400" b="1" dirty="0"/>
              <a:t> </a:t>
            </a:r>
            <a:r>
              <a:rPr lang="en-US" sz="2400" b="1" dirty="0" err="1"/>
              <a:t>zaštićeni</a:t>
            </a:r>
            <a:r>
              <a:rPr lang="en-US" sz="2400" b="1" dirty="0"/>
              <a:t> </a:t>
            </a:r>
            <a:r>
              <a:rPr lang="en-US" sz="2400" dirty="0"/>
              <a:t>od </a:t>
            </a:r>
            <a:r>
              <a:rPr lang="en-US" sz="2400" dirty="0" err="1"/>
              <a:t>dejstva</a:t>
            </a:r>
            <a:r>
              <a:rPr lang="en-US" sz="2400" dirty="0"/>
              <a:t> </a:t>
            </a:r>
            <a:r>
              <a:rPr lang="en-US" sz="2400" dirty="0" err="1"/>
              <a:t>prekomerne</a:t>
            </a:r>
            <a:r>
              <a:rPr lang="en-US" sz="2400" dirty="0"/>
              <a:t> </a:t>
            </a:r>
            <a:r>
              <a:rPr lang="sr-Latn-RS" sz="2400" dirty="0"/>
              <a:t>toplote - ova zaštita se najčešće izvodi pomoću nadstrešnice od lima.</a:t>
            </a:r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sr-Latn-RS" sz="2400" dirty="0"/>
              <a:t>Sva </a:t>
            </a:r>
            <a:r>
              <a:rPr lang="sr-Latn-RS" sz="2400" b="1" dirty="0"/>
              <a:t>merno-regulaciona i sigurnosna armatura </a:t>
            </a:r>
            <a:r>
              <a:rPr lang="sr-Latn-RS" sz="2400" dirty="0"/>
              <a:t>postavlja se na vrhu rezervoara, zaštićena oklopom i plombirana.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1BC5A1-44A2-40B9-81EA-C686E4CF6823}"/>
              </a:ext>
            </a:extLst>
          </p:cNvPr>
          <p:cNvSpPr/>
          <p:nvPr/>
        </p:nvSpPr>
        <p:spPr>
          <a:xfrm>
            <a:off x="467544" y="6206484"/>
            <a:ext cx="8456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2000" i="1" dirty="0"/>
              <a:t>Pravilnik o međunarodnom železničkom prevozu opasne robe (</a:t>
            </a:r>
            <a:r>
              <a:rPr lang="sr-Latn-RS" sz="2000" b="1" i="1" dirty="0"/>
              <a:t>RID</a:t>
            </a:r>
            <a:r>
              <a:rPr lang="sr-Latn-RS" sz="2000" i="1" dirty="0"/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628" y="1196752"/>
            <a:ext cx="4908372" cy="4714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Latn-RS" sz="2800" b="1" dirty="0"/>
              <a:t>Brod cisterne</a:t>
            </a:r>
            <a:endParaRPr lang="en-US" sz="2800" b="1" dirty="0"/>
          </a:p>
        </p:txBody>
      </p:sp>
      <p:pic>
        <p:nvPicPr>
          <p:cNvPr id="41986" name="Picture 2" descr="http://www.balkanmagazin.net/Storage/Global/Images/2012/april/energija/gas-tanker-LNG-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55085"/>
            <a:ext cx="4776394" cy="38540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779" y="3573016"/>
            <a:ext cx="4677709" cy="31128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F0ADD6-140E-4F5F-B91F-495DE4E8BC18}"/>
              </a:ext>
            </a:extLst>
          </p:cNvPr>
          <p:cNvSpPr/>
          <p:nvPr/>
        </p:nvSpPr>
        <p:spPr>
          <a:xfrm>
            <a:off x="323528" y="5229200"/>
            <a:ext cx="3569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Evropsk</a:t>
            </a:r>
            <a:r>
              <a:rPr kumimoji="0" lang="sr-Latn-R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sporazum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međunarodnom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transportu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opasnog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tereta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unutrašnjim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plovnim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putevima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404664"/>
            <a:ext cx="7467600" cy="614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800" b="1" dirty="0"/>
              <a:t>Brod cisterne</a:t>
            </a:r>
            <a:endParaRPr lang="en-US" sz="2800" b="1" dirty="0"/>
          </a:p>
        </p:txBody>
      </p:sp>
      <p:pic>
        <p:nvPicPr>
          <p:cNvPr id="40962" name="Picture 2" descr="http://www.rts.rs/upload/storyBoxImageData/2010/05/05/5312691/moscow-university-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24695"/>
            <a:ext cx="6971798" cy="4452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50" y="1052736"/>
            <a:ext cx="4248472" cy="614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800" b="1" dirty="0"/>
              <a:t>Avio cisterne</a:t>
            </a:r>
            <a:endParaRPr lang="en-US" sz="2800" b="1" dirty="0"/>
          </a:p>
        </p:txBody>
      </p:sp>
      <p:pic>
        <p:nvPicPr>
          <p:cNvPr id="39938" name="Picture 2" descr="http://facebookreporter.files.wordpress.com/2012/08/d180d183d181d0bad0b8-d0b0d0b2d0b8d0bed0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5231"/>
            <a:ext cx="5129306" cy="320581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284984"/>
            <a:ext cx="5264618" cy="34590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30314"/>
            <a:ext cx="8462744" cy="60230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/>
              <a:t>Mesto</a:t>
            </a:r>
            <a:r>
              <a:rPr lang="en-US" sz="2400" b="1" dirty="0"/>
              <a:t> </a:t>
            </a:r>
            <a:r>
              <a:rPr lang="en-US" sz="2400" b="1" dirty="0" err="1"/>
              <a:t>oslanjanja</a:t>
            </a:r>
            <a:r>
              <a:rPr lang="en-US" sz="2400" dirty="0"/>
              <a:t> </a:t>
            </a:r>
            <a:r>
              <a:rPr lang="en-US" sz="2400" dirty="0" err="1"/>
              <a:t>mora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ojačano</a:t>
            </a:r>
            <a:r>
              <a:rPr lang="en-US" sz="2400" dirty="0"/>
              <a:t> </a:t>
            </a:r>
            <a:r>
              <a:rPr lang="en-US" sz="2400" dirty="0" err="1"/>
              <a:t>čeličnom</a:t>
            </a:r>
            <a:r>
              <a:rPr lang="en-US" sz="2400" dirty="0"/>
              <a:t> </a:t>
            </a:r>
            <a:r>
              <a:rPr lang="en-US" sz="2400" dirty="0" err="1"/>
              <a:t>trakom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pločom</a:t>
            </a:r>
            <a:r>
              <a:rPr lang="en-US" sz="2400" dirty="0"/>
              <a:t> </a:t>
            </a:r>
            <a:r>
              <a:rPr lang="en-US" sz="2400" dirty="0" err="1"/>
              <a:t>čija</a:t>
            </a:r>
            <a:r>
              <a:rPr lang="en-US" sz="2400" dirty="0"/>
              <a:t> je </a:t>
            </a:r>
            <a:r>
              <a:rPr lang="en-US" sz="2400" dirty="0" err="1"/>
              <a:t>debljina</a:t>
            </a:r>
            <a:r>
              <a:rPr lang="en-US" sz="2400" dirty="0"/>
              <a:t> </a:t>
            </a:r>
            <a:r>
              <a:rPr lang="en-US" sz="2400" dirty="0" err="1"/>
              <a:t>veća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debljine</a:t>
            </a:r>
            <a:r>
              <a:rPr lang="en-US" sz="2400" dirty="0"/>
              <a:t> </a:t>
            </a:r>
            <a:r>
              <a:rPr lang="en-US" sz="2400" dirty="0" err="1"/>
              <a:t>omotača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d</a:t>
            </a:r>
            <a:r>
              <a:rPr lang="sr-Latn-RS" sz="2400" dirty="0"/>
              <a:t>n</a:t>
            </a:r>
            <a:r>
              <a:rPr lang="en-US" sz="2400" dirty="0"/>
              <a:t>a </a:t>
            </a:r>
            <a:r>
              <a:rPr lang="en-US" sz="2400" dirty="0" err="1"/>
              <a:t>rezervoara</a:t>
            </a:r>
            <a:r>
              <a:rPr lang="en-US" sz="2400" dirty="0"/>
              <a:t> u </a:t>
            </a:r>
            <a:r>
              <a:rPr lang="en-US" sz="2400" dirty="0" err="1"/>
              <a:t>zavisnosti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položaja</a:t>
            </a:r>
            <a:r>
              <a:rPr lang="en-US" sz="2400" dirty="0"/>
              <a:t> </a:t>
            </a:r>
            <a:r>
              <a:rPr lang="en-US" sz="2400" dirty="0" err="1"/>
              <a:t>oslonca</a:t>
            </a:r>
            <a:r>
              <a:rPr lang="en-US" sz="2400" dirty="0"/>
              <a:t>. </a:t>
            </a:r>
            <a:endParaRPr lang="sr-Latn-RS" sz="2400" dirty="0"/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en-US" sz="2400" b="1" dirty="0" err="1"/>
              <a:t>Betonske</a:t>
            </a:r>
            <a:r>
              <a:rPr lang="en-US" sz="2400" b="1" dirty="0"/>
              <a:t> </a:t>
            </a:r>
            <a:r>
              <a:rPr lang="en-US" sz="2400" b="1" dirty="0" err="1"/>
              <a:t>temelje</a:t>
            </a:r>
            <a:r>
              <a:rPr lang="en-US" sz="2400" b="1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postaviti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čvrstom</a:t>
            </a:r>
            <a:r>
              <a:rPr lang="en-US" sz="2400" dirty="0"/>
              <a:t> </a:t>
            </a:r>
            <a:r>
              <a:rPr lang="en-US" sz="2400" dirty="0" err="1"/>
              <a:t>tlu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dirty="0" err="1"/>
              <a:t>proračunati</a:t>
            </a:r>
            <a:r>
              <a:rPr lang="en-US" sz="2400" b="1" dirty="0"/>
              <a:t> </a:t>
            </a:r>
            <a:r>
              <a:rPr lang="en-US" sz="2400" b="1" dirty="0" err="1"/>
              <a:t>ih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opterećenje</a:t>
            </a:r>
            <a:r>
              <a:rPr lang="en-US" sz="2400" dirty="0"/>
              <a:t> </a:t>
            </a:r>
            <a:r>
              <a:rPr lang="en-US" sz="2400" dirty="0" err="1"/>
              <a:t>usled</a:t>
            </a:r>
            <a:r>
              <a:rPr lang="en-US" sz="2400" dirty="0"/>
              <a:t> </a:t>
            </a:r>
            <a:r>
              <a:rPr lang="en-US" sz="2400" dirty="0" err="1"/>
              <a:t>dejstva</a:t>
            </a:r>
            <a:r>
              <a:rPr lang="en-US" sz="2400" dirty="0"/>
              <a:t> </a:t>
            </a:r>
            <a:r>
              <a:rPr lang="en-US" sz="2400" dirty="0" err="1"/>
              <a:t>sopstvene</a:t>
            </a:r>
            <a:r>
              <a:rPr lang="en-US" sz="2400" dirty="0"/>
              <a:t> </a:t>
            </a:r>
            <a:r>
              <a:rPr lang="en-US" sz="2400" dirty="0" err="1"/>
              <a:t>težine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sr-Latn-RS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težin</a:t>
            </a:r>
            <a:r>
              <a:rPr lang="sr-Latn-RS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fluida</a:t>
            </a:r>
            <a:r>
              <a:rPr lang="en-US" sz="2400" dirty="0"/>
              <a:t> u </a:t>
            </a:r>
            <a:r>
              <a:rPr lang="en-US" sz="2400" dirty="0" err="1"/>
              <a:t>njemu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je </a:t>
            </a:r>
            <a:r>
              <a:rPr lang="sr-Latn-RS" sz="2400" dirty="0"/>
              <a:t>gustina </a:t>
            </a:r>
            <a:r>
              <a:rPr lang="en-US" sz="2400" dirty="0" err="1"/>
              <a:t>skladištenog</a:t>
            </a:r>
            <a:r>
              <a:rPr lang="en-US" sz="2400" dirty="0"/>
              <a:t> </a:t>
            </a:r>
            <a:r>
              <a:rPr lang="en-US" sz="2400" dirty="0" err="1"/>
              <a:t>fluida</a:t>
            </a:r>
            <a:r>
              <a:rPr lang="en-US" sz="2400" dirty="0"/>
              <a:t> </a:t>
            </a:r>
            <a:r>
              <a:rPr lang="en-US" sz="2400" dirty="0" err="1"/>
              <a:t>veća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sr-Latn-RS" sz="2400" dirty="0"/>
              <a:t>gustine </a:t>
            </a:r>
            <a:r>
              <a:rPr lang="en-US" sz="2400" dirty="0" err="1"/>
              <a:t>vode</a:t>
            </a:r>
            <a:r>
              <a:rPr lang="sr-Latn-RS" sz="2400" dirty="0"/>
              <a:t>.</a:t>
            </a:r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sr-Latn-RS" sz="2400" dirty="0"/>
              <a:t>A</a:t>
            </a:r>
            <a:r>
              <a:rPr lang="en-US" sz="2400" dirty="0" err="1"/>
              <a:t>ko</a:t>
            </a:r>
            <a:r>
              <a:rPr lang="en-US" sz="2400" dirty="0"/>
              <a:t> je</a:t>
            </a:r>
            <a:r>
              <a:rPr lang="sr-Latn-RS" sz="2400" dirty="0"/>
              <a:t> </a:t>
            </a:r>
            <a:r>
              <a:rPr lang="sr-Latn-RS" sz="2400" b="1" dirty="0"/>
              <a:t>gustina skladištenog fluida manja od gustine vode</a:t>
            </a:r>
            <a:r>
              <a:rPr lang="en-US" sz="2400" b="1" dirty="0"/>
              <a:t> </a:t>
            </a:r>
            <a:r>
              <a:rPr lang="en-US" sz="2400" dirty="0" err="1"/>
              <a:t>onda</a:t>
            </a:r>
            <a:r>
              <a:rPr lang="en-US" sz="2400" dirty="0"/>
              <a:t> se </a:t>
            </a:r>
            <a:r>
              <a:rPr lang="sr-Latn-RS" sz="2400" dirty="0"/>
              <a:t>proračunava na opterećenje usled dejstva sopstvene težine rezervoara i vode u njemu kojom se puni prilikom</a:t>
            </a:r>
            <a:r>
              <a:rPr lang="en-US" sz="2400" dirty="0"/>
              <a:t> </a:t>
            </a:r>
            <a:r>
              <a:rPr lang="en-US" sz="2400" dirty="0" err="1"/>
              <a:t>hidraulič</a:t>
            </a:r>
            <a:r>
              <a:rPr lang="sr-Latn-RS" sz="2400" dirty="0"/>
              <a:t>ko</a:t>
            </a:r>
            <a:r>
              <a:rPr lang="en-US" sz="2400" dirty="0"/>
              <a:t>g </a:t>
            </a:r>
            <a:r>
              <a:rPr lang="en-US" sz="2400" dirty="0" err="1"/>
              <a:t>probnog</a:t>
            </a:r>
            <a:r>
              <a:rPr lang="en-US" sz="2400" dirty="0"/>
              <a:t> </a:t>
            </a:r>
            <a:r>
              <a:rPr lang="en-US" sz="2400" dirty="0" err="1"/>
              <a:t>ispitivanja</a:t>
            </a:r>
            <a:r>
              <a:rPr lang="sr-Latn-RS" sz="2400" dirty="0"/>
              <a:t>.</a:t>
            </a:r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en-US" sz="2400" dirty="0" err="1"/>
              <a:t>Rezervoar</a:t>
            </a:r>
            <a:r>
              <a:rPr lang="en-US" sz="2400" dirty="0"/>
              <a:t> se </a:t>
            </a:r>
            <a:r>
              <a:rPr lang="en-US" sz="2400" b="1" dirty="0" err="1"/>
              <a:t>mora</a:t>
            </a:r>
            <a:r>
              <a:rPr lang="en-US" sz="2400" b="1" dirty="0"/>
              <a:t> </a:t>
            </a:r>
            <a:r>
              <a:rPr lang="en-US" sz="2400" b="1" dirty="0" err="1"/>
              <a:t>oslanjati</a:t>
            </a:r>
            <a:r>
              <a:rPr lang="en-US" sz="2400" b="1" dirty="0"/>
              <a:t> </a:t>
            </a:r>
            <a:r>
              <a:rPr lang="en-US" sz="2400" b="1" dirty="0" err="1"/>
              <a:t>najmanje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dva</a:t>
            </a:r>
            <a:r>
              <a:rPr lang="en-US" sz="2400" b="1" dirty="0"/>
              <a:t> </a:t>
            </a:r>
            <a:r>
              <a:rPr lang="en-US" sz="2400" b="1" dirty="0" err="1"/>
              <a:t>oslonca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tako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omogućen</a:t>
            </a:r>
            <a:r>
              <a:rPr lang="sr-Latn-RS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njegov</a:t>
            </a:r>
            <a:r>
              <a:rPr lang="sr-Latn-RS" sz="2400" dirty="0"/>
              <a:t>a</a:t>
            </a:r>
            <a:r>
              <a:rPr lang="en-US" sz="2400" dirty="0"/>
              <a:t> </a:t>
            </a:r>
            <a:r>
              <a:rPr lang="sr-Latn-RS" sz="2400" dirty="0"/>
              <a:t>dilatacija</a:t>
            </a:r>
            <a:r>
              <a:rPr lang="en-US" sz="2400" dirty="0"/>
              <a:t>.</a:t>
            </a:r>
            <a:endParaRPr lang="sr-Latn-RS" sz="2400" dirty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32048"/>
            <a:ext cx="7920880" cy="19168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horizontalnih</a:t>
            </a:r>
            <a:r>
              <a:rPr lang="en-US" sz="2400" dirty="0"/>
              <a:t> </a:t>
            </a:r>
            <a:r>
              <a:rPr lang="en-US" sz="2400" dirty="0" err="1"/>
              <a:t>cilindričnih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sr-Latn-RS" sz="2400" b="1" dirty="0"/>
              <a:t>jedan </a:t>
            </a:r>
            <a:r>
              <a:rPr lang="en-US" sz="2400" b="1" dirty="0" err="1"/>
              <a:t>oslon</a:t>
            </a:r>
            <a:r>
              <a:rPr lang="sr-Latn-RS" sz="2400" b="1" dirty="0"/>
              <a:t>a</a:t>
            </a:r>
            <a:r>
              <a:rPr lang="en-US" sz="2400" b="1" dirty="0"/>
              <a:t>c </a:t>
            </a:r>
            <a:r>
              <a:rPr lang="sr-Latn-RS" sz="2400" b="1" dirty="0"/>
              <a:t>je </a:t>
            </a:r>
            <a:r>
              <a:rPr lang="en-US" sz="2400" b="1" dirty="0" err="1"/>
              <a:t>pokretan</a:t>
            </a:r>
            <a:r>
              <a:rPr lang="en-US" sz="2400" dirty="0"/>
              <a:t> </a:t>
            </a:r>
            <a:r>
              <a:rPr lang="sr-Latn-RS" sz="2400" dirty="0"/>
              <a:t>i </a:t>
            </a:r>
            <a:r>
              <a:rPr lang="en-US" sz="2400" dirty="0" err="1"/>
              <a:t>omoguć</a:t>
            </a:r>
            <a:r>
              <a:rPr lang="sr-Latn-RS" sz="2400" dirty="0"/>
              <a:t>ava</a:t>
            </a:r>
            <a:r>
              <a:rPr lang="en-US" sz="2400" dirty="0"/>
              <a:t> </a:t>
            </a:r>
            <a:r>
              <a:rPr lang="en-US" sz="2400" dirty="0" err="1"/>
              <a:t>termičk</a:t>
            </a:r>
            <a:r>
              <a:rPr lang="sr-Latn-RS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dilatacij</a:t>
            </a:r>
            <a:r>
              <a:rPr lang="sr-Latn-RS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.</a:t>
            </a:r>
            <a:endParaRPr lang="sr-Latn-RS" sz="2400" dirty="0"/>
          </a:p>
          <a:p>
            <a:pPr algn="just"/>
            <a:endParaRPr lang="sr-Latn-RS" sz="1200" dirty="0"/>
          </a:p>
          <a:p>
            <a:pPr marL="0" indent="0" algn="just">
              <a:buNone/>
            </a:pPr>
            <a:r>
              <a:rPr lang="sr-Latn-RS" sz="2400" dirty="0"/>
              <a:t>O</a:t>
            </a:r>
            <a:r>
              <a:rPr lang="en-US" sz="2400" dirty="0" err="1"/>
              <a:t>slonci</a:t>
            </a:r>
            <a:r>
              <a:rPr lang="en-US" sz="2400" dirty="0"/>
              <a:t> se </a:t>
            </a:r>
            <a:r>
              <a:rPr lang="sr-Latn-RS" sz="2400" dirty="0"/>
              <a:t>grade </a:t>
            </a:r>
            <a:r>
              <a:rPr lang="en-US" sz="2400" dirty="0"/>
              <a:t>pod </a:t>
            </a:r>
            <a:r>
              <a:rPr lang="en-US" sz="2400" dirty="0" err="1"/>
              <a:t>nagibom</a:t>
            </a:r>
            <a:r>
              <a:rPr lang="sr-Latn-RS" sz="2400" dirty="0"/>
              <a:t> (</a:t>
            </a:r>
            <a:r>
              <a:rPr lang="en-US" sz="2400" dirty="0"/>
              <a:t>0.5</a:t>
            </a:r>
            <a:r>
              <a:rPr lang="sr-Latn-RS" sz="2400" dirty="0"/>
              <a:t>%</a:t>
            </a:r>
            <a:r>
              <a:rPr lang="en-US" sz="2400" dirty="0"/>
              <a:t>-1</a:t>
            </a:r>
            <a:r>
              <a:rPr lang="sr-Latn-RS" sz="2400" dirty="0"/>
              <a:t>%), sa padom </a:t>
            </a:r>
            <a:r>
              <a:rPr lang="en-US" sz="2400" dirty="0"/>
              <a:t>u </a:t>
            </a:r>
            <a:r>
              <a:rPr lang="en-US" sz="2400" dirty="0" err="1"/>
              <a:t>smeru</a:t>
            </a:r>
            <a:r>
              <a:rPr lang="en-US" sz="2400" dirty="0"/>
              <a:t> </a:t>
            </a:r>
            <a:r>
              <a:rPr lang="en-US" sz="2400" dirty="0" err="1"/>
              <a:t>drenažnog</a:t>
            </a:r>
            <a:r>
              <a:rPr lang="en-US" sz="2400" dirty="0"/>
              <a:t> </a:t>
            </a:r>
            <a:r>
              <a:rPr lang="en-US" sz="2400" dirty="0" err="1"/>
              <a:t>otvora</a:t>
            </a:r>
            <a:r>
              <a:rPr lang="sr-Latn-RS" sz="2400" dirty="0"/>
              <a:t>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1" y="2276872"/>
            <a:ext cx="6562789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lena\Desktop\safety-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4680520" cy="19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06489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b="1" dirty="0"/>
              <a:t>Mere zaštite</a:t>
            </a:r>
            <a:endParaRPr lang="en-US" sz="2800" b="1" dirty="0"/>
          </a:p>
          <a:p>
            <a:pPr marL="0" indent="0">
              <a:buNone/>
            </a:pPr>
            <a:endParaRPr lang="sr-Latn-RS" sz="1200" b="1" dirty="0"/>
          </a:p>
          <a:p>
            <a:pPr marL="0" indent="0" algn="just">
              <a:buNone/>
            </a:pPr>
            <a:r>
              <a:rPr lang="sr-Latn-RS" sz="2400" b="1" dirty="0"/>
              <a:t>P</a:t>
            </a:r>
            <a:r>
              <a:rPr lang="en-US" sz="2400" b="1" dirty="0" err="1"/>
              <a:t>osebnu</a:t>
            </a:r>
            <a:r>
              <a:rPr lang="en-US" sz="2400" b="1" dirty="0"/>
              <a:t> </a:t>
            </a:r>
            <a:r>
              <a:rPr lang="en-US" sz="2400" b="1" dirty="0" err="1"/>
              <a:t>pažnju</a:t>
            </a:r>
            <a:r>
              <a:rPr lang="en-US" sz="2400" b="1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obratiti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sr-Latn-RS" sz="2400" dirty="0"/>
              <a:t>za </a:t>
            </a:r>
            <a:r>
              <a:rPr lang="en-US" sz="2400" dirty="0"/>
              <a:t>s</a:t>
            </a:r>
            <a:r>
              <a:rPr lang="sr-Latn-RS" sz="2400" dirty="0"/>
              <a:t>kladištenje</a:t>
            </a:r>
            <a:r>
              <a:rPr lang="en-US" sz="2400" dirty="0"/>
              <a:t> </a:t>
            </a:r>
            <a:r>
              <a:rPr lang="en-US" sz="2400" dirty="0" err="1"/>
              <a:t>tečni</a:t>
            </a:r>
            <a:r>
              <a:rPr lang="sr-Latn-RS" sz="2400" dirty="0"/>
              <a:t>h</a:t>
            </a:r>
            <a:r>
              <a:rPr lang="en-US" sz="2400" dirty="0"/>
              <a:t> </a:t>
            </a:r>
            <a:r>
              <a:rPr lang="en-US" sz="2400" dirty="0" err="1"/>
              <a:t>gasov</a:t>
            </a:r>
            <a:r>
              <a:rPr lang="sr-Latn-RS" sz="2400" dirty="0"/>
              <a:t>a</a:t>
            </a:r>
            <a:r>
              <a:rPr lang="en-US" sz="2400" dirty="0"/>
              <a:t>, </a:t>
            </a:r>
            <a:r>
              <a:rPr lang="en-US" sz="2400" dirty="0" err="1"/>
              <a:t>lako</a:t>
            </a:r>
            <a:r>
              <a:rPr lang="en-US" sz="2400" dirty="0"/>
              <a:t> </a:t>
            </a:r>
            <a:r>
              <a:rPr lang="en-US" sz="2400" dirty="0" err="1"/>
              <a:t>isparljiv</a:t>
            </a:r>
            <a:r>
              <a:rPr lang="sr-Latn-RS" sz="2400" dirty="0"/>
              <a:t>ih</a:t>
            </a:r>
            <a:r>
              <a:rPr lang="en-US" sz="2400" dirty="0"/>
              <a:t> </a:t>
            </a:r>
            <a:r>
              <a:rPr lang="en-US" sz="2400" dirty="0" err="1"/>
              <a:t>tečnosti</a:t>
            </a:r>
            <a:r>
              <a:rPr lang="en-US" sz="2400" dirty="0"/>
              <a:t>, </a:t>
            </a:r>
            <a:r>
              <a:rPr lang="en-US" sz="2400" dirty="0" err="1"/>
              <a:t>zapaljivi</a:t>
            </a:r>
            <a:r>
              <a:rPr lang="sr-Latn-RS" sz="2400" dirty="0"/>
              <a:t>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eksplozivni</a:t>
            </a:r>
            <a:r>
              <a:rPr lang="sr-Latn-RS" sz="2400" dirty="0"/>
              <a:t>h</a:t>
            </a:r>
            <a:r>
              <a:rPr lang="en-US" sz="2400" dirty="0"/>
              <a:t> fluid</a:t>
            </a:r>
            <a:r>
              <a:rPr lang="sr-Latn-RS" sz="2400" dirty="0"/>
              <a:t>a</a:t>
            </a:r>
            <a:r>
              <a:rPr lang="en-US" sz="2400" dirty="0"/>
              <a:t>.</a:t>
            </a:r>
            <a:endParaRPr lang="sr-Latn-RS" sz="2400" dirty="0"/>
          </a:p>
          <a:p>
            <a:pPr marL="0" indent="0" algn="just">
              <a:buNone/>
            </a:pPr>
            <a:endParaRPr lang="sr-Latn-RS" sz="1200" dirty="0"/>
          </a:p>
          <a:p>
            <a:pPr marL="0" indent="0" algn="just">
              <a:buNone/>
            </a:pPr>
            <a:r>
              <a:rPr lang="en-US" sz="2400" dirty="0" err="1"/>
              <a:t>Ov</a:t>
            </a:r>
            <a:r>
              <a:rPr lang="sr-Latn-RS" sz="2400" dirty="0"/>
              <a:t>akvi </a:t>
            </a:r>
            <a:r>
              <a:rPr lang="en-US" sz="2400" dirty="0" err="1"/>
              <a:t>rezervoari</a:t>
            </a:r>
            <a:r>
              <a:rPr lang="en-US" sz="2400" dirty="0"/>
              <a:t> se </a:t>
            </a:r>
            <a:r>
              <a:rPr lang="en-US" sz="2400" dirty="0" err="1"/>
              <a:t>postavljaju</a:t>
            </a:r>
            <a:r>
              <a:rPr lang="en-US" sz="2400" dirty="0"/>
              <a:t> </a:t>
            </a:r>
            <a:r>
              <a:rPr lang="en-US" sz="2400" b="1" dirty="0"/>
              <a:t>van </a:t>
            </a:r>
            <a:r>
              <a:rPr lang="en-US" sz="2400" b="1" dirty="0" err="1"/>
              <a:t>objek</a:t>
            </a:r>
            <a:r>
              <a:rPr lang="sr-Latn-RS" sz="2400" b="1" dirty="0"/>
              <a:t>a</a:t>
            </a:r>
            <a:r>
              <a:rPr lang="en-US" sz="2400" b="1" dirty="0"/>
              <a:t>ta i</a:t>
            </a:r>
            <a:r>
              <a:rPr lang="sr-Latn-RS" sz="2400" b="1" dirty="0"/>
              <a:t> </a:t>
            </a:r>
            <a:r>
              <a:rPr lang="en-US" sz="2400" b="1" dirty="0" err="1"/>
              <a:t>udaljeni</a:t>
            </a:r>
            <a:r>
              <a:rPr lang="en-US" sz="2400" b="1" dirty="0"/>
              <a:t> </a:t>
            </a:r>
            <a:r>
              <a:rPr lang="en-US" sz="2400" b="1" dirty="0" err="1"/>
              <a:t>od</a:t>
            </a:r>
            <a:r>
              <a:rPr lang="en-US" sz="2400" b="1" dirty="0"/>
              <a:t> </a:t>
            </a:r>
            <a:r>
              <a:rPr lang="en-US" sz="2400" b="1" dirty="0" err="1"/>
              <a:t>javnih</a:t>
            </a:r>
            <a:r>
              <a:rPr lang="en-US" sz="2400" b="1" dirty="0"/>
              <a:t> </a:t>
            </a:r>
            <a:r>
              <a:rPr lang="en-US" sz="2400" b="1" dirty="0" err="1"/>
              <a:t>objekata</a:t>
            </a:r>
            <a:r>
              <a:rPr lang="en-US" sz="2400" dirty="0"/>
              <a:t> (</a:t>
            </a:r>
            <a:r>
              <a:rPr lang="en-US" sz="2400" dirty="0" err="1"/>
              <a:t>škole</a:t>
            </a:r>
            <a:r>
              <a:rPr lang="en-US" sz="2400" dirty="0"/>
              <a:t>, </a:t>
            </a:r>
            <a:r>
              <a:rPr lang="en-US" sz="2400" dirty="0" err="1"/>
              <a:t>bolnice</a:t>
            </a:r>
            <a:r>
              <a:rPr lang="en-US" sz="2400" dirty="0"/>
              <a:t>, </a:t>
            </a:r>
            <a:r>
              <a:rPr lang="en-US" sz="2400" dirty="0" err="1"/>
              <a:t>stambene</a:t>
            </a:r>
            <a:r>
              <a:rPr lang="en-US" sz="2400" dirty="0"/>
              <a:t> </a:t>
            </a:r>
            <a:r>
              <a:rPr lang="en-US" sz="2400" dirty="0" err="1"/>
              <a:t>zgrade</a:t>
            </a:r>
            <a:r>
              <a:rPr lang="en-US" sz="2400" dirty="0"/>
              <a:t>)</a:t>
            </a:r>
            <a:r>
              <a:rPr lang="sr-Latn-RS" sz="2400" dirty="0"/>
              <a:t>, </a:t>
            </a:r>
            <a:r>
              <a:rPr lang="en-US" sz="2400" b="1" dirty="0" err="1"/>
              <a:t>javnih</a:t>
            </a:r>
            <a:r>
              <a:rPr lang="en-US" sz="2400" b="1" dirty="0"/>
              <a:t> </a:t>
            </a:r>
            <a:r>
              <a:rPr lang="en-US" sz="2400" b="1" dirty="0" err="1"/>
              <a:t>puteva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prometnih</a:t>
            </a:r>
            <a:r>
              <a:rPr lang="en-US" sz="2400" b="1" dirty="0"/>
              <a:t> </a:t>
            </a:r>
            <a:r>
              <a:rPr lang="en-US" sz="2400" b="1" dirty="0" err="1"/>
              <a:t>mesta</a:t>
            </a:r>
            <a:r>
              <a:rPr lang="en-US" sz="2400" dirty="0"/>
              <a:t>.</a:t>
            </a:r>
            <a:endParaRPr lang="sr-Latn-RS" sz="2400" dirty="0"/>
          </a:p>
          <a:p>
            <a:pPr marL="0" indent="0" algn="just">
              <a:buNone/>
            </a:pPr>
            <a:endParaRPr lang="sr-Latn-RS" sz="1200" dirty="0"/>
          </a:p>
          <a:p>
            <a:pPr marL="0" indent="0" algn="just">
              <a:buNone/>
            </a:pPr>
            <a:r>
              <a:rPr lang="en-US" sz="2400" b="1" dirty="0"/>
              <a:t>Ne </a:t>
            </a:r>
            <a:r>
              <a:rPr lang="en-US" sz="2400" b="1" dirty="0" err="1"/>
              <a:t>smeju</a:t>
            </a:r>
            <a:r>
              <a:rPr lang="en-US" sz="2400" b="1" dirty="0"/>
              <a:t> se </a:t>
            </a:r>
            <a:r>
              <a:rPr lang="en-US" sz="2400" b="1" dirty="0" err="1"/>
              <a:t>postavljati</a:t>
            </a:r>
            <a:r>
              <a:rPr lang="en-US" sz="2400" b="1" dirty="0"/>
              <a:t> </a:t>
            </a:r>
            <a:r>
              <a:rPr lang="en-US" sz="2400" dirty="0" err="1"/>
              <a:t>ispod</a:t>
            </a:r>
            <a:r>
              <a:rPr lang="en-US" sz="2400" dirty="0"/>
              <a:t> </a:t>
            </a:r>
            <a:r>
              <a:rPr lang="en-US" sz="2400" dirty="0" err="1"/>
              <a:t>puteva</a:t>
            </a:r>
            <a:r>
              <a:rPr lang="sr-Latn-RS" sz="2400" dirty="0"/>
              <a:t> i </a:t>
            </a:r>
            <a:r>
              <a:rPr lang="en-US" sz="2400" dirty="0" err="1"/>
              <a:t>železničk</a:t>
            </a:r>
            <a:r>
              <a:rPr lang="sr-Latn-RS" sz="2400" dirty="0"/>
              <a:t>ih</a:t>
            </a:r>
            <a:r>
              <a:rPr lang="en-US" sz="2400" dirty="0"/>
              <a:t> </a:t>
            </a:r>
            <a:r>
              <a:rPr lang="en-US" sz="2400" dirty="0" err="1"/>
              <a:t>koloseka</a:t>
            </a:r>
            <a:r>
              <a:rPr lang="sr-Latn-RS" sz="2400" dirty="0"/>
              <a:t>, </a:t>
            </a:r>
            <a:r>
              <a:rPr lang="en-US" sz="2400" dirty="0"/>
              <a:t>u </a:t>
            </a:r>
            <a:r>
              <a:rPr lang="en-US" sz="2400" dirty="0" err="1"/>
              <a:t>prirodn</a:t>
            </a:r>
            <a:r>
              <a:rPr lang="sr-Latn-RS" sz="2400" dirty="0"/>
              <a:t>im</a:t>
            </a:r>
            <a:r>
              <a:rPr lang="en-US" sz="2400" dirty="0"/>
              <a:t> </a:t>
            </a:r>
            <a:r>
              <a:rPr lang="en-US" sz="2400" dirty="0" err="1"/>
              <a:t>udubljenj</a:t>
            </a:r>
            <a:r>
              <a:rPr lang="sr-Latn-RS" sz="2400" dirty="0"/>
              <a:t>ima</a:t>
            </a:r>
            <a:r>
              <a:rPr lang="en-US" sz="2400" dirty="0"/>
              <a:t> </a:t>
            </a:r>
            <a:r>
              <a:rPr lang="sr-Latn-RS" sz="2400" dirty="0"/>
              <a:t>i </a:t>
            </a:r>
            <a:r>
              <a:rPr lang="en-US" sz="2400" dirty="0" err="1"/>
              <a:t>bliz</a:t>
            </a:r>
            <a:r>
              <a:rPr lang="sr-Latn-RS" sz="2400" dirty="0"/>
              <a:t>u</a:t>
            </a:r>
            <a:r>
              <a:rPr lang="en-US" sz="2400" dirty="0"/>
              <a:t>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kog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</a:t>
            </a:r>
            <a:r>
              <a:rPr lang="en-US" sz="2400" dirty="0" err="1"/>
              <a:t>paljenja</a:t>
            </a:r>
            <a:r>
              <a:rPr lang="en-US" sz="2400" dirty="0"/>
              <a:t>.</a:t>
            </a:r>
            <a:endParaRPr lang="sr-Latn-RS" sz="2400" dirty="0"/>
          </a:p>
          <a:p>
            <a:pPr marL="0" indent="0" algn="just">
              <a:buNone/>
            </a:pPr>
            <a:endParaRPr lang="sr-Latn-R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8457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r-Latn-RS" sz="2400" dirty="0">
                <a:solidFill>
                  <a:prstClr val="black"/>
                </a:solidFill>
              </a:rPr>
              <a:t>U</a:t>
            </a:r>
            <a:r>
              <a:rPr lang="en-US" sz="2400" dirty="0" err="1">
                <a:solidFill>
                  <a:prstClr val="black"/>
                </a:solidFill>
              </a:rPr>
              <a:t>daljenost</a:t>
            </a:r>
            <a:r>
              <a:rPr lang="sr-Latn-RS" sz="2400" dirty="0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ovih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rezervoara</a:t>
            </a:r>
            <a:r>
              <a:rPr lang="sr-Latn-RS" sz="2400" dirty="0">
                <a:solidFill>
                  <a:prstClr val="black"/>
                </a:solidFill>
              </a:rPr>
              <a:t>,</a:t>
            </a:r>
            <a:r>
              <a:rPr lang="en-US" sz="2400" dirty="0">
                <a:solidFill>
                  <a:prstClr val="black"/>
                </a:solidFill>
              </a:rPr>
              <a:t> u </a:t>
            </a:r>
            <a:r>
              <a:rPr lang="sr-Latn-RS" sz="2400" dirty="0">
                <a:solidFill>
                  <a:prstClr val="black"/>
                </a:solidFill>
              </a:rPr>
              <a:t>svakom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konkretnom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slučaju</a:t>
            </a:r>
            <a:r>
              <a:rPr lang="sr-Latn-RS" sz="2400" dirty="0">
                <a:solidFill>
                  <a:prstClr val="black"/>
                </a:solidFill>
              </a:rPr>
              <a:t>,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reguli</a:t>
            </a:r>
            <a:r>
              <a:rPr lang="sr-Latn-RS" sz="2400" dirty="0">
                <a:solidFill>
                  <a:prstClr val="black"/>
                </a:solidFill>
              </a:rPr>
              <a:t>sani</a:t>
            </a:r>
            <a:r>
              <a:rPr lang="en-US" sz="2400" dirty="0">
                <a:solidFill>
                  <a:prstClr val="black"/>
                </a:solidFill>
              </a:rPr>
              <a:t> s</a:t>
            </a:r>
            <a:r>
              <a:rPr lang="sr-Latn-RS" sz="2400" dirty="0">
                <a:solidFill>
                  <a:prstClr val="black"/>
                </a:solidFill>
              </a:rPr>
              <a:t>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posebnim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propisima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sr-Latn-RS" sz="24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sr-Latn-RS" sz="16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n-US" sz="2400" dirty="0" err="1">
                <a:solidFill>
                  <a:prstClr val="black"/>
                </a:solidFill>
              </a:rPr>
              <a:t>Veća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količina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opasnih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fluida</a:t>
            </a:r>
            <a:r>
              <a:rPr lang="en-US" sz="2400" dirty="0">
                <a:solidFill>
                  <a:prstClr val="black"/>
                </a:solidFill>
              </a:rPr>
              <a:t> ne </a:t>
            </a:r>
            <a:r>
              <a:rPr lang="en-US" sz="2400" dirty="0" err="1">
                <a:solidFill>
                  <a:prstClr val="black"/>
                </a:solidFill>
              </a:rPr>
              <a:t>sme</a:t>
            </a:r>
            <a:r>
              <a:rPr lang="en-US" sz="2400" dirty="0">
                <a:solidFill>
                  <a:prstClr val="black"/>
                </a:solidFill>
              </a:rPr>
              <a:t> se </a:t>
            </a:r>
            <a:r>
              <a:rPr lang="en-US" sz="2400" dirty="0" err="1">
                <a:solidFill>
                  <a:prstClr val="black"/>
                </a:solidFill>
              </a:rPr>
              <a:t>naći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jednom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mestu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sr-Latn-RS" sz="24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US" sz="160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sr-Latn-RS" sz="2400" b="1" dirty="0">
                <a:solidFill>
                  <a:prstClr val="black"/>
                </a:solidFill>
              </a:rPr>
              <a:t>Formiranje grupa</a:t>
            </a:r>
            <a:r>
              <a:rPr lang="sr-Latn-RS" sz="2400" dirty="0">
                <a:solidFill>
                  <a:prstClr val="black"/>
                </a:solidFill>
              </a:rPr>
              <a:t> ovih </a:t>
            </a:r>
            <a:r>
              <a:rPr lang="en-US" sz="2400" dirty="0" err="1">
                <a:solidFill>
                  <a:prstClr val="black"/>
                </a:solidFill>
              </a:rPr>
              <a:t>rezervoara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vrši</a:t>
            </a:r>
            <a:r>
              <a:rPr lang="sr-Latn-RS" sz="2400" dirty="0">
                <a:solidFill>
                  <a:prstClr val="black"/>
                </a:solidFill>
              </a:rPr>
              <a:t> se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način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koji</a:t>
            </a:r>
            <a:r>
              <a:rPr lang="en-US" sz="2400" dirty="0">
                <a:solidFill>
                  <a:prstClr val="black"/>
                </a:solidFill>
              </a:rPr>
              <a:t> je </a:t>
            </a:r>
            <a:r>
              <a:rPr lang="sr-Latn-RS" sz="2400" dirty="0">
                <a:solidFill>
                  <a:prstClr val="black"/>
                </a:solidFill>
              </a:rPr>
              <a:t>definisan </a:t>
            </a:r>
            <a:r>
              <a:rPr lang="en-US" sz="2400" dirty="0" err="1">
                <a:solidFill>
                  <a:prstClr val="black"/>
                </a:solidFill>
              </a:rPr>
              <a:t>posebnim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propisom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za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svaki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konkretan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slučaj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sr-Latn-RS" sz="24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sr-Latn-RS" sz="16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sr-Latn-RS" sz="2400" dirty="0">
                <a:solidFill>
                  <a:prstClr val="black"/>
                </a:solidFill>
              </a:rPr>
              <a:t>N</a:t>
            </a:r>
            <a:r>
              <a:rPr lang="en-US" sz="2400" dirty="0">
                <a:solidFill>
                  <a:prstClr val="black"/>
                </a:solidFill>
              </a:rPr>
              <a:t>a primer</a:t>
            </a:r>
            <a:r>
              <a:rPr lang="sr-Latn-RS" sz="2400" dirty="0">
                <a:solidFill>
                  <a:prstClr val="black"/>
                </a:solidFill>
              </a:rPr>
              <a:t>,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za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tečne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naftne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gasove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sr-Latn-RS" sz="2400" b="1" dirty="0">
                <a:solidFill>
                  <a:prstClr val="black"/>
                </a:solidFill>
              </a:rPr>
              <a:t>TNG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r>
              <a:rPr lang="sr-Latn-RS" sz="2400" dirty="0">
                <a:solidFill>
                  <a:prstClr val="black"/>
                </a:solidFill>
              </a:rPr>
              <a:t>:</a:t>
            </a:r>
          </a:p>
          <a:p>
            <a:pPr marL="0" lvl="0" indent="0" algn="just">
              <a:buNone/>
            </a:pPr>
            <a:r>
              <a:rPr lang="en-US" sz="2400" dirty="0" err="1">
                <a:solidFill>
                  <a:prstClr val="black"/>
                </a:solidFill>
              </a:rPr>
              <a:t>ako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sr-Latn-RS" sz="2400" dirty="0">
                <a:solidFill>
                  <a:prstClr val="black"/>
                </a:solidFill>
              </a:rPr>
              <a:t>je </a:t>
            </a:r>
            <a:r>
              <a:rPr lang="en-US" sz="2400" dirty="0" err="1">
                <a:solidFill>
                  <a:prstClr val="black"/>
                </a:solidFill>
              </a:rPr>
              <a:t>zapremina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dva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ili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više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rezervoara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sr-Latn-RS" sz="2400" dirty="0">
                <a:solidFill>
                  <a:prstClr val="black"/>
                </a:solidFill>
              </a:rPr>
              <a:t>veća od </a:t>
            </a:r>
            <a:r>
              <a:rPr lang="en-US" sz="2400" dirty="0">
                <a:solidFill>
                  <a:prstClr val="black"/>
                </a:solidFill>
              </a:rPr>
              <a:t>3000 m</a:t>
            </a:r>
            <a:r>
              <a:rPr lang="en-US" sz="2400" baseline="30000" dirty="0">
                <a:solidFill>
                  <a:prstClr val="black"/>
                </a:solidFill>
              </a:rPr>
              <a:t>3</a:t>
            </a:r>
            <a:r>
              <a:rPr lang="sr-Latn-RS" sz="2400" dirty="0">
                <a:solidFill>
                  <a:prstClr val="black"/>
                </a:solidFill>
              </a:rPr>
              <a:t>,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moraju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sr-Latn-RS" sz="2400" dirty="0">
                <a:solidFill>
                  <a:prstClr val="black"/>
                </a:solidFill>
              </a:rPr>
              <a:t>se odvojiti </a:t>
            </a:r>
            <a:r>
              <a:rPr lang="en-US" sz="2400" dirty="0">
                <a:solidFill>
                  <a:prstClr val="black"/>
                </a:solidFill>
              </a:rPr>
              <a:t>u </a:t>
            </a:r>
            <a:r>
              <a:rPr lang="en-US" sz="2400" dirty="0" err="1">
                <a:solidFill>
                  <a:prstClr val="black"/>
                </a:solidFill>
              </a:rPr>
              <a:t>grupe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rezervoara</a:t>
            </a:r>
            <a:r>
              <a:rPr lang="sr-Latn-RS" sz="2400" dirty="0">
                <a:solidFill>
                  <a:prstClr val="black"/>
                </a:solidFill>
              </a:rPr>
              <a:t>,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ali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tako</a:t>
            </a:r>
            <a:r>
              <a:rPr lang="en-US" sz="2400" dirty="0">
                <a:solidFill>
                  <a:prstClr val="black"/>
                </a:solidFill>
              </a:rPr>
              <a:t> da </a:t>
            </a:r>
            <a:r>
              <a:rPr lang="en-US" sz="2400" dirty="0" err="1">
                <a:solidFill>
                  <a:prstClr val="black"/>
                </a:solidFill>
              </a:rPr>
              <a:t>zapremina</a:t>
            </a:r>
            <a:r>
              <a:rPr lang="en-US" sz="2400" dirty="0">
                <a:solidFill>
                  <a:prstClr val="black"/>
                </a:solidFill>
              </a:rPr>
              <a:t> u </a:t>
            </a:r>
            <a:r>
              <a:rPr lang="en-US" sz="2400" dirty="0" err="1">
                <a:solidFill>
                  <a:prstClr val="black"/>
                </a:solidFill>
              </a:rPr>
              <a:t>svakoj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grupi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bude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sr-Latn-RS" sz="2400" dirty="0">
                <a:solidFill>
                  <a:prstClr val="black"/>
                </a:solidFill>
              </a:rPr>
              <a:t>manja </a:t>
            </a:r>
            <a:r>
              <a:rPr lang="en-US" sz="2400" dirty="0">
                <a:solidFill>
                  <a:prstClr val="black"/>
                </a:solidFill>
              </a:rPr>
              <a:t>od 3000 m</a:t>
            </a:r>
            <a:r>
              <a:rPr lang="en-US" sz="2400" baseline="30000" dirty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 da </a:t>
            </a:r>
            <a:r>
              <a:rPr lang="sr-Latn-RS" sz="2400" dirty="0">
                <a:solidFill>
                  <a:prstClr val="black"/>
                </a:solidFill>
              </a:rPr>
              <a:t>su g</a:t>
            </a:r>
            <a:r>
              <a:rPr lang="en-US" sz="2400" dirty="0" err="1">
                <a:solidFill>
                  <a:prstClr val="black"/>
                </a:solidFill>
              </a:rPr>
              <a:t>rupe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međusobno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udaljene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sr-Latn-RS" sz="2400" dirty="0">
                <a:solidFill>
                  <a:prstClr val="black"/>
                </a:solidFill>
              </a:rPr>
              <a:t> najmanje </a:t>
            </a:r>
            <a:r>
              <a:rPr lang="en-US" sz="2400" dirty="0">
                <a:solidFill>
                  <a:prstClr val="black"/>
                </a:solidFill>
              </a:rPr>
              <a:t>120 m</a:t>
            </a:r>
            <a:r>
              <a:rPr lang="sr-Latn-RS" sz="2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3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6632"/>
            <a:ext cx="763284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R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sr-Latn-RS" sz="2400" dirty="0"/>
              <a:t>Ako su u pitanju rezervoari u kojima se skladišti </a:t>
            </a:r>
            <a:r>
              <a:rPr lang="en-US" sz="2400" dirty="0" err="1"/>
              <a:t>nafta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neka</a:t>
            </a:r>
            <a:r>
              <a:rPr lang="en-US" sz="2400" dirty="0"/>
              <a:t> </a:t>
            </a:r>
            <a:r>
              <a:rPr lang="en-US" sz="2400" dirty="0" err="1"/>
              <a:t>druga</a:t>
            </a:r>
            <a:r>
              <a:rPr lang="en-US" sz="2400" dirty="0"/>
              <a:t> </a:t>
            </a:r>
            <a:r>
              <a:rPr lang="en-US" sz="2400" dirty="0" err="1"/>
              <a:t>lako</a:t>
            </a:r>
            <a:r>
              <a:rPr lang="en-US" sz="2400" dirty="0"/>
              <a:t> </a:t>
            </a:r>
            <a:r>
              <a:rPr lang="en-US" sz="2400" dirty="0" err="1"/>
              <a:t>zapaljiva</a:t>
            </a:r>
            <a:r>
              <a:rPr lang="en-US" sz="2400" dirty="0"/>
              <a:t> </a:t>
            </a:r>
            <a:r>
              <a:rPr lang="en-US" sz="2400" dirty="0" err="1"/>
              <a:t>tečnost</a:t>
            </a:r>
            <a:r>
              <a:rPr lang="sr-Latn-RS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onda</a:t>
            </a:r>
            <a:r>
              <a:rPr lang="en-US" sz="2400" dirty="0"/>
              <a:t> se </a:t>
            </a:r>
            <a:r>
              <a:rPr lang="en-US" sz="2400" dirty="0" err="1"/>
              <a:t>grupa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en-US" sz="2400" b="1" dirty="0"/>
              <a:t>o</a:t>
            </a:r>
            <a:r>
              <a:rPr lang="sr-Latn-RS" sz="2400" b="1" dirty="0"/>
              <a:t>građu</a:t>
            </a:r>
            <a:r>
              <a:rPr lang="en-US" sz="2400" b="1" dirty="0"/>
              <a:t>je </a:t>
            </a:r>
            <a:r>
              <a:rPr lang="en-US" sz="2400" b="1" dirty="0" err="1"/>
              <a:t>bedemom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tvrdo</a:t>
            </a:r>
            <a:r>
              <a:rPr lang="en-US" sz="2400" dirty="0"/>
              <a:t> </a:t>
            </a:r>
            <a:r>
              <a:rPr lang="en-US" sz="2400" dirty="0" err="1"/>
              <a:t>nabijene</a:t>
            </a:r>
            <a:r>
              <a:rPr lang="en-US" sz="2400" dirty="0"/>
              <a:t> </a:t>
            </a:r>
            <a:r>
              <a:rPr lang="en-US" sz="2400" dirty="0" err="1"/>
              <a:t>zemlje</a:t>
            </a:r>
            <a:r>
              <a:rPr lang="en-US" sz="2400" dirty="0"/>
              <a:t> (</a:t>
            </a:r>
            <a:r>
              <a:rPr lang="en-US" sz="2400" dirty="0" err="1"/>
              <a:t>ilovače</a:t>
            </a:r>
            <a:r>
              <a:rPr lang="en-US" sz="2400" dirty="0"/>
              <a:t>) </a:t>
            </a:r>
            <a:r>
              <a:rPr lang="en-US" sz="2400" b="1" dirty="0" err="1"/>
              <a:t>ili</a:t>
            </a:r>
            <a:r>
              <a:rPr lang="en-US" sz="2400" b="1" dirty="0"/>
              <a:t> </a:t>
            </a:r>
            <a:r>
              <a:rPr lang="en-US" sz="2400" b="1" dirty="0" err="1"/>
              <a:t>betonskim</a:t>
            </a:r>
            <a:r>
              <a:rPr lang="en-US" sz="2400" b="1" dirty="0"/>
              <a:t> </a:t>
            </a:r>
            <a:r>
              <a:rPr lang="en-US" sz="2400" b="1" dirty="0" err="1"/>
              <a:t>zidom</a:t>
            </a:r>
            <a:r>
              <a:rPr lang="en-US" sz="2400" dirty="0"/>
              <a:t>.</a:t>
            </a:r>
            <a:endParaRPr lang="sr-Latn-RS" sz="2400" dirty="0"/>
          </a:p>
          <a:p>
            <a:pPr marL="0" indent="0" algn="just">
              <a:buNone/>
            </a:pPr>
            <a:endParaRPr lang="sr-Latn-RS" sz="2400" dirty="0"/>
          </a:p>
          <a:p>
            <a:pPr marL="0" indent="0" algn="just">
              <a:buNone/>
            </a:pPr>
            <a:r>
              <a:rPr lang="en-US" sz="2400" b="1" dirty="0" err="1"/>
              <a:t>Vatrootpornost</a:t>
            </a:r>
            <a:r>
              <a:rPr lang="en-US" sz="2400" b="1" dirty="0"/>
              <a:t> </a:t>
            </a:r>
            <a:r>
              <a:rPr lang="en-US" sz="2400" b="1" dirty="0" err="1"/>
              <a:t>temelja</a:t>
            </a:r>
            <a:r>
              <a:rPr lang="en-US" sz="2400" b="1" dirty="0"/>
              <a:t> </a:t>
            </a:r>
            <a:r>
              <a:rPr lang="en-US" sz="2400" dirty="0" err="1"/>
              <a:t>ovih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da </a:t>
            </a:r>
            <a:r>
              <a:rPr lang="en-US" sz="2400" dirty="0" err="1"/>
              <a:t>iznosi</a:t>
            </a:r>
            <a:r>
              <a:rPr lang="en-US" sz="2400" dirty="0"/>
              <a:t> </a:t>
            </a:r>
            <a:r>
              <a:rPr lang="en-US" sz="2400" dirty="0" err="1"/>
              <a:t>najmanje</a:t>
            </a:r>
            <a:r>
              <a:rPr lang="en-US" sz="2400" dirty="0"/>
              <a:t> 2h</a:t>
            </a:r>
            <a:r>
              <a:rPr lang="sr-Latn-RS" sz="2400" dirty="0"/>
              <a:t>.</a:t>
            </a:r>
          </a:p>
          <a:p>
            <a:pPr marL="0" indent="0" algn="just">
              <a:buNone/>
            </a:pPr>
            <a:endParaRPr lang="sr-Latn-RS" sz="2400" dirty="0"/>
          </a:p>
          <a:p>
            <a:pPr marL="0" indent="0" algn="just">
              <a:buNone/>
            </a:pPr>
            <a:r>
              <a:rPr lang="en-US" sz="2400" dirty="0" err="1"/>
              <a:t>Ako</a:t>
            </a:r>
            <a:r>
              <a:rPr lang="en-US" sz="2400" dirty="0"/>
              <a:t> je u </a:t>
            </a:r>
            <a:r>
              <a:rPr lang="en-US" sz="2400" dirty="0" err="1"/>
              <a:t>rezervoaru</a:t>
            </a:r>
            <a:r>
              <a:rPr lang="en-US" sz="2400" dirty="0"/>
              <a:t> </a:t>
            </a:r>
            <a:r>
              <a:rPr lang="en-US" sz="2400" dirty="0" err="1"/>
              <a:t>smešten</a:t>
            </a:r>
            <a:r>
              <a:rPr lang="en-US" sz="2400" dirty="0"/>
              <a:t> </a:t>
            </a:r>
            <a:r>
              <a:rPr lang="en-US" sz="2400" dirty="0" err="1"/>
              <a:t>tečni</a:t>
            </a:r>
            <a:r>
              <a:rPr lang="en-US" sz="2400" dirty="0"/>
              <a:t> gas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lako</a:t>
            </a:r>
            <a:r>
              <a:rPr lang="en-US" sz="2400" dirty="0"/>
              <a:t> </a:t>
            </a:r>
            <a:r>
              <a:rPr lang="en-US" sz="2400" dirty="0" err="1"/>
              <a:t>isparljiva</a:t>
            </a:r>
            <a:r>
              <a:rPr lang="en-US" sz="2400" dirty="0"/>
              <a:t> </a:t>
            </a:r>
            <a:r>
              <a:rPr lang="en-US" sz="2400" dirty="0" err="1"/>
              <a:t>tečnost</a:t>
            </a:r>
            <a:r>
              <a:rPr lang="sr-Latn-RS" sz="2400" dirty="0"/>
              <a:t>, </a:t>
            </a:r>
            <a:r>
              <a:rPr lang="en-US" sz="2400" dirty="0" err="1"/>
              <a:t>rezervoar</a:t>
            </a:r>
            <a:r>
              <a:rPr lang="en-US" sz="2400" dirty="0"/>
              <a:t> </a:t>
            </a:r>
            <a:r>
              <a:rPr lang="en-US" sz="2400" dirty="0" err="1"/>
              <a:t>mora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b="1" dirty="0" err="1"/>
              <a:t>zaštićen</a:t>
            </a:r>
            <a:r>
              <a:rPr lang="en-US" sz="2400" b="1" dirty="0"/>
              <a:t> od </a:t>
            </a:r>
            <a:r>
              <a:rPr lang="en-US" sz="2400" b="1" dirty="0" err="1"/>
              <a:t>prekomernog</a:t>
            </a:r>
            <a:r>
              <a:rPr lang="en-US" sz="2400" b="1" dirty="0"/>
              <a:t> </a:t>
            </a:r>
            <a:r>
              <a:rPr lang="en-US" sz="2400" b="1" dirty="0" err="1"/>
              <a:t>dejstva</a:t>
            </a:r>
            <a:r>
              <a:rPr lang="en-US" sz="2400" b="1" dirty="0"/>
              <a:t> </a:t>
            </a:r>
            <a:r>
              <a:rPr lang="en-US" sz="2400" b="1" dirty="0" err="1"/>
              <a:t>sunčeve</a:t>
            </a:r>
            <a:r>
              <a:rPr lang="en-US" sz="2400" b="1" dirty="0"/>
              <a:t> </a:t>
            </a:r>
            <a:r>
              <a:rPr lang="en-US" sz="2400" b="1" dirty="0" err="1"/>
              <a:t>toplote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73760"/>
            <a:ext cx="8247290" cy="5735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/>
              <a:t>Zaštita</a:t>
            </a:r>
            <a:r>
              <a:rPr lang="sr-Latn-RS" sz="2400" b="1" dirty="0"/>
              <a:t> od sunčeve toplote</a:t>
            </a:r>
            <a:r>
              <a:rPr lang="en-US" sz="2400" b="1" dirty="0"/>
              <a:t>  </a:t>
            </a:r>
            <a:r>
              <a:rPr lang="en-US" sz="2600" dirty="0" err="1"/>
              <a:t>izvodi</a:t>
            </a:r>
            <a:r>
              <a:rPr lang="sr-Latn-RS" sz="2600" dirty="0"/>
              <a:t> se</a:t>
            </a:r>
            <a:r>
              <a:rPr lang="en-US" sz="2600" dirty="0"/>
              <a:t>:</a:t>
            </a:r>
            <a:endParaRPr lang="sr-Latn-RS" sz="2600" dirty="0"/>
          </a:p>
          <a:p>
            <a:pPr marL="0" indent="0" algn="just">
              <a:buNone/>
            </a:pPr>
            <a:endParaRPr lang="en-US" sz="1200" dirty="0"/>
          </a:p>
          <a:p>
            <a:pPr lvl="0" algn="just"/>
            <a:r>
              <a:rPr lang="en-US" sz="2400" dirty="0" err="1"/>
              <a:t>bojenjem</a:t>
            </a:r>
            <a:r>
              <a:rPr lang="sr-Latn-RS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svetlom</a:t>
            </a:r>
            <a:r>
              <a:rPr lang="en-US" sz="2400" dirty="0"/>
              <a:t> </a:t>
            </a:r>
            <a:r>
              <a:rPr lang="en-US" sz="2400" dirty="0" err="1"/>
              <a:t>reflektivnom</a:t>
            </a:r>
            <a:r>
              <a:rPr lang="en-US" sz="2400" dirty="0"/>
              <a:t> </a:t>
            </a:r>
            <a:r>
              <a:rPr lang="en-US" sz="2400" dirty="0" err="1"/>
              <a:t>bojom</a:t>
            </a:r>
            <a:r>
              <a:rPr lang="sr-Latn-RS" sz="2400" dirty="0"/>
              <a:t>;</a:t>
            </a:r>
            <a:endParaRPr lang="en-US" sz="2400" dirty="0"/>
          </a:p>
          <a:p>
            <a:pPr lvl="0" algn="just"/>
            <a:r>
              <a:rPr lang="en-US" sz="2400" dirty="0" err="1"/>
              <a:t>postavljanjem</a:t>
            </a:r>
            <a:r>
              <a:rPr lang="en-US" sz="2400" dirty="0"/>
              <a:t> lake </a:t>
            </a:r>
            <a:r>
              <a:rPr lang="en-US" sz="2400" dirty="0" err="1"/>
              <a:t>na</a:t>
            </a:r>
            <a:r>
              <a:rPr lang="sr-Latn-RS" sz="2400" dirty="0"/>
              <a:t>dst</a:t>
            </a:r>
            <a:r>
              <a:rPr lang="en-US" sz="2400" dirty="0" err="1"/>
              <a:t>rešnice</a:t>
            </a:r>
            <a:r>
              <a:rPr lang="en-US" sz="2400" dirty="0"/>
              <a:t> </a:t>
            </a:r>
            <a:r>
              <a:rPr lang="sr-Latn-RS" sz="2400" dirty="0"/>
              <a:t>(</a:t>
            </a:r>
            <a:r>
              <a:rPr lang="en-US" sz="2400" dirty="0"/>
              <a:t>od lima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solenita</a:t>
            </a:r>
            <a:r>
              <a:rPr lang="sr-Latn-RS" sz="2400" dirty="0"/>
              <a:t>);</a:t>
            </a:r>
            <a:endParaRPr lang="en-US" sz="2400" dirty="0"/>
          </a:p>
          <a:p>
            <a:pPr lvl="0" algn="just"/>
            <a:r>
              <a:rPr lang="en-US" sz="2400" dirty="0" err="1"/>
              <a:t>hlađenje</a:t>
            </a:r>
            <a:r>
              <a:rPr lang="sr-Latn-RS" sz="24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vodenim</a:t>
            </a:r>
            <a:r>
              <a:rPr lang="en-US" sz="2400" dirty="0"/>
              <a:t> </a:t>
            </a:r>
            <a:r>
              <a:rPr lang="en-US" sz="2400" dirty="0" err="1"/>
              <a:t>mlazom</a:t>
            </a:r>
            <a:r>
              <a:rPr lang="sr-Latn-RS" sz="2400" dirty="0"/>
              <a:t>;</a:t>
            </a:r>
            <a:endParaRPr lang="en-US" sz="2400" dirty="0"/>
          </a:p>
          <a:p>
            <a:pPr lvl="0" algn="just"/>
            <a:r>
              <a:rPr lang="en-US" sz="2400" dirty="0" err="1"/>
              <a:t>termičkom</a:t>
            </a:r>
            <a:r>
              <a:rPr lang="en-US" sz="2400" dirty="0"/>
              <a:t> </a:t>
            </a:r>
            <a:r>
              <a:rPr lang="en-US" sz="2400" dirty="0" err="1"/>
              <a:t>izolacijom</a:t>
            </a:r>
            <a:r>
              <a:rPr lang="en-US" sz="2400" dirty="0"/>
              <a:t> </a:t>
            </a:r>
            <a:r>
              <a:rPr lang="sr-Latn-RS" sz="2400" dirty="0"/>
              <a:t>(</a:t>
            </a:r>
            <a:r>
              <a:rPr lang="en-US" sz="2400" dirty="0"/>
              <a:t>u</a:t>
            </a:r>
            <a:r>
              <a:rPr lang="sr-Latn-RS" sz="2400" dirty="0"/>
              <a:t> </a:t>
            </a:r>
            <a:r>
              <a:rPr lang="en-US" sz="2400" dirty="0" err="1"/>
              <a:t>retkim</a:t>
            </a:r>
            <a:r>
              <a:rPr lang="en-US" sz="2400" dirty="0"/>
              <a:t> </a:t>
            </a:r>
            <a:r>
              <a:rPr lang="en-US" sz="2400" dirty="0" err="1"/>
              <a:t>slučajevima</a:t>
            </a:r>
            <a:r>
              <a:rPr lang="sr-Latn-RS" sz="2400" dirty="0"/>
              <a:t>).</a:t>
            </a:r>
          </a:p>
          <a:p>
            <a:pPr lvl="0" algn="just"/>
            <a:endParaRPr lang="sr-Latn-RS" sz="2400" dirty="0"/>
          </a:p>
          <a:p>
            <a:pPr marL="0" indent="0" algn="just">
              <a:buNone/>
            </a:pPr>
            <a:r>
              <a:rPr lang="en-US" sz="2400" b="1" dirty="0" err="1"/>
              <a:t>Atmosferske</a:t>
            </a:r>
            <a:r>
              <a:rPr lang="en-US" sz="2400" b="1" dirty="0"/>
              <a:t> </a:t>
            </a:r>
            <a:r>
              <a:rPr lang="en-US" sz="2400" b="1" dirty="0" err="1"/>
              <a:t>padavine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voda</a:t>
            </a:r>
            <a:r>
              <a:rPr lang="en-US" sz="2400" b="1" dirty="0"/>
              <a:t>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hlađenje</a:t>
            </a:r>
            <a:r>
              <a:rPr lang="en-US" sz="2400" b="1" dirty="0"/>
              <a:t> </a:t>
            </a:r>
            <a:r>
              <a:rPr lang="en-US" sz="2400" dirty="0" err="1"/>
              <a:t>moraju</a:t>
            </a:r>
            <a:r>
              <a:rPr lang="en-US" sz="2400" dirty="0"/>
              <a:t> se </a:t>
            </a:r>
            <a:r>
              <a:rPr lang="en-US" sz="2400" dirty="0" err="1"/>
              <a:t>odvoditi</a:t>
            </a:r>
            <a:r>
              <a:rPr lang="en-US" sz="2400" dirty="0"/>
              <a:t> da bi se </a:t>
            </a:r>
            <a:r>
              <a:rPr lang="en-US" sz="2400" dirty="0" err="1"/>
              <a:t>sprečilo</a:t>
            </a:r>
            <a:r>
              <a:rPr lang="en-US" sz="2400" dirty="0"/>
              <a:t> </a:t>
            </a:r>
            <a:r>
              <a:rPr lang="en-US" sz="2400" dirty="0" err="1"/>
              <a:t>taloženje</a:t>
            </a:r>
            <a:r>
              <a:rPr lang="en-US" sz="2400" dirty="0"/>
              <a:t> </a:t>
            </a:r>
            <a:r>
              <a:rPr lang="en-US" sz="2400" dirty="0" err="1"/>
              <a:t>vode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</a:t>
            </a:r>
            <a:r>
              <a:rPr lang="en-US" sz="2400" dirty="0" err="1"/>
              <a:t>temelja</a:t>
            </a:r>
            <a:r>
              <a:rPr lang="en-US" sz="2400" dirty="0"/>
              <a:t> </a:t>
            </a:r>
            <a:r>
              <a:rPr lang="en-US" sz="2400" dirty="0" err="1"/>
              <a:t>rezervoara</a:t>
            </a:r>
            <a:r>
              <a:rPr lang="en-US" sz="2400" dirty="0"/>
              <a:t>.</a:t>
            </a:r>
            <a:endParaRPr lang="sr-Latn-RS" sz="2400" dirty="0"/>
          </a:p>
          <a:p>
            <a:pPr marL="0" indent="0" algn="just">
              <a:buNone/>
            </a:pPr>
            <a:endParaRPr lang="sr-Latn-RS" sz="2400" dirty="0"/>
          </a:p>
          <a:p>
            <a:pPr marL="0" indent="0" algn="just">
              <a:buNone/>
            </a:pPr>
            <a:r>
              <a:rPr lang="sr-Latn-RS" sz="2400" dirty="0"/>
              <a:t>R</a:t>
            </a:r>
            <a:r>
              <a:rPr lang="en-US" sz="2400" dirty="0" err="1"/>
              <a:t>ezervoari</a:t>
            </a:r>
            <a:r>
              <a:rPr lang="en-US" sz="2400" dirty="0"/>
              <a:t> </a:t>
            </a:r>
            <a:r>
              <a:rPr lang="en-US" sz="2400" dirty="0" err="1"/>
              <a:t>predstavljaju</a:t>
            </a:r>
            <a:r>
              <a:rPr lang="en-US" sz="2400" dirty="0"/>
              <a:t>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metalne</a:t>
            </a:r>
            <a:r>
              <a:rPr lang="en-US" sz="2400" dirty="0"/>
              <a:t> </a:t>
            </a:r>
            <a:r>
              <a:rPr lang="en-US" sz="2400" dirty="0" err="1"/>
              <a:t>mase</a:t>
            </a:r>
            <a:r>
              <a:rPr lang="en-US" sz="2400" dirty="0"/>
              <a:t> </a:t>
            </a:r>
            <a:r>
              <a:rPr lang="sr-Latn-RS" sz="2400" dirty="0"/>
              <a:t>i zato</a:t>
            </a:r>
            <a:r>
              <a:rPr lang="en-US" sz="2400" dirty="0"/>
              <a:t>,</a:t>
            </a:r>
            <a:r>
              <a:rPr lang="sr-Latn-RS" sz="2400" dirty="0"/>
              <a:t> </a:t>
            </a:r>
            <a:r>
              <a:rPr lang="sr-Latn-RS" sz="2400" b="1" dirty="0"/>
              <a:t>moraju imati </a:t>
            </a:r>
            <a:r>
              <a:rPr lang="en-US" sz="2400" b="1" dirty="0" err="1"/>
              <a:t>zaštitu</a:t>
            </a:r>
            <a:r>
              <a:rPr lang="sr-Latn-RS" sz="2400" b="1" dirty="0"/>
              <a:t> od groma</a:t>
            </a:r>
            <a:r>
              <a:rPr lang="sr-Latn-RS" sz="2400" dirty="0"/>
              <a:t> (gromobrane)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dirty="0" err="1"/>
              <a:t>zaštitu</a:t>
            </a:r>
            <a:r>
              <a:rPr lang="en-US" sz="2400" b="1" dirty="0"/>
              <a:t> </a:t>
            </a:r>
            <a:r>
              <a:rPr lang="en-US" sz="2400" b="1" dirty="0" err="1"/>
              <a:t>od</a:t>
            </a:r>
            <a:r>
              <a:rPr lang="en-US" sz="2400" b="1" dirty="0"/>
              <a:t> </a:t>
            </a:r>
            <a:r>
              <a:rPr lang="en-US" sz="2400" b="1" dirty="0" err="1"/>
              <a:t>statičkog</a:t>
            </a:r>
            <a:r>
              <a:rPr lang="en-US" sz="2400" b="1" dirty="0"/>
              <a:t> </a:t>
            </a:r>
            <a:r>
              <a:rPr lang="en-US" sz="2400" b="1" dirty="0" err="1"/>
              <a:t>elektriciteta</a:t>
            </a:r>
            <a:r>
              <a:rPr lang="en-US" sz="2400" dirty="0"/>
              <a:t> u </a:t>
            </a:r>
            <a:r>
              <a:rPr lang="en-US" sz="2400" dirty="0" err="1"/>
              <a:t>slučajevima</a:t>
            </a:r>
            <a:r>
              <a:rPr lang="en-US" sz="2400" dirty="0"/>
              <a:t> </a:t>
            </a:r>
            <a:r>
              <a:rPr lang="en-US" sz="2400" dirty="0" err="1"/>
              <a:t>gde</a:t>
            </a:r>
            <a:r>
              <a:rPr lang="en-US" sz="2400" dirty="0"/>
              <a:t> se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očekivati</a:t>
            </a:r>
            <a:r>
              <a:rPr lang="en-US" sz="2400" dirty="0"/>
              <a:t> </a:t>
            </a:r>
            <a:r>
              <a:rPr lang="en-US" sz="2400" dirty="0" err="1"/>
              <a:t>njegova</a:t>
            </a:r>
            <a:r>
              <a:rPr lang="en-US" sz="2400" dirty="0"/>
              <a:t> </a:t>
            </a:r>
            <a:r>
              <a:rPr lang="en-US" sz="2400" dirty="0" err="1"/>
              <a:t>pojava</a:t>
            </a:r>
            <a:r>
              <a:rPr lang="en-US" sz="2400" dirty="0"/>
              <a:t>.</a:t>
            </a:r>
          </a:p>
          <a:p>
            <a:pPr lvl="0" algn="just"/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2110</Words>
  <Application>Microsoft Office PowerPoint</Application>
  <PresentationFormat>On-screen Show (4:3)</PresentationFormat>
  <Paragraphs>226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Office Theme</vt:lpstr>
      <vt:lpstr>POSTROJENJA I INSTALACIJE POD PRITISKOM</vt:lpstr>
      <vt:lpstr>Negrejani sudovi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Evropski sporazum o međunarodnom drumskom prevozu opasne robe (ADR)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AgentP</dc:creator>
  <cp:lastModifiedBy>Miomir Raos</cp:lastModifiedBy>
  <cp:revision>184</cp:revision>
  <dcterms:created xsi:type="dcterms:W3CDTF">2014-10-30T14:57:44Z</dcterms:created>
  <dcterms:modified xsi:type="dcterms:W3CDTF">2023-11-20T18:04:39Z</dcterms:modified>
</cp:coreProperties>
</file>